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49"/>
  </p:notesMasterIdLst>
  <p:sldIdLst>
    <p:sldId id="257" r:id="rId4"/>
    <p:sldId id="25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261" r:id="rId19"/>
    <p:sldId id="262" r:id="rId20"/>
    <p:sldId id="263" r:id="rId21"/>
    <p:sldId id="264" r:id="rId22"/>
    <p:sldId id="265" r:id="rId23"/>
    <p:sldId id="266" r:id="rId24"/>
    <p:sldId id="267" r:id="rId25"/>
    <p:sldId id="291" r:id="rId26"/>
    <p:sldId id="270" r:id="rId27"/>
    <p:sldId id="271" r:id="rId28"/>
    <p:sldId id="272" r:id="rId29"/>
    <p:sldId id="273" r:id="rId30"/>
    <p:sldId id="292" r:id="rId31"/>
    <p:sldId id="275" r:id="rId32"/>
    <p:sldId id="276" r:id="rId33"/>
    <p:sldId id="277" r:id="rId34"/>
    <p:sldId id="278" r:id="rId35"/>
    <p:sldId id="279" r:id="rId36"/>
    <p:sldId id="280" r:id="rId37"/>
    <p:sldId id="281" r:id="rId38"/>
    <p:sldId id="282" r:id="rId39"/>
    <p:sldId id="293" r:id="rId40"/>
    <p:sldId id="299" r:id="rId41"/>
    <p:sldId id="284" r:id="rId42"/>
    <p:sldId id="285" r:id="rId43"/>
    <p:sldId id="286" r:id="rId44"/>
    <p:sldId id="287" r:id="rId45"/>
    <p:sldId id="288" r:id="rId46"/>
    <p:sldId id="289" r:id="rId47"/>
    <p:sldId id="294"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848" autoAdjust="0"/>
  </p:normalViewPr>
  <p:slideViewPr>
    <p:cSldViewPr>
      <p:cViewPr>
        <p:scale>
          <a:sx n="72" d="100"/>
          <a:sy n="72" d="100"/>
        </p:scale>
        <p:origin x="-552"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3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ED9BB7-E1D8-4482-90E6-296A5A589427}" type="datetimeFigureOut">
              <a:rPr lang="en-US" smtClean="0"/>
              <a:t>9/23/2017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32C1A9-9FD1-476A-9C5F-FE02855AA90A}" type="slidenum">
              <a:rPr lang="en-US" smtClean="0"/>
              <a:t>‹#›</a:t>
            </a:fld>
            <a:endParaRPr lang="en-US"/>
          </a:p>
        </p:txBody>
      </p:sp>
    </p:spTree>
    <p:extLst>
      <p:ext uri="{BB962C8B-B14F-4D97-AF65-F5344CB8AC3E}">
        <p14:creationId xmlns:p14="http://schemas.microsoft.com/office/powerpoint/2010/main" val="3673866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what influences the development of entrepreneurial activities. In these studies three major factors were recognized. These factors are Economic condition of the nation, Education, and Culture. If we were to consider these three factors we would find that Arabian nations are not short in either of the first two factors. These nations are among the richest in the world, with per Capita GDP's that places them near the top. Education is the other factor that these nations are catching up with. Many universities are being set-up in the region providing high quality education.</a:t>
            </a:r>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In an article published by Dr. </a:t>
            </a:r>
            <a:r>
              <a:rPr lang="en-US" sz="1200" b="0" i="0" kern="1200" dirty="0" err="1" smtClean="0">
                <a:solidFill>
                  <a:schemeClr val="tx1"/>
                </a:solidFill>
                <a:latin typeface="+mn-lt"/>
                <a:ea typeface="+mn-ea"/>
                <a:cs typeface="+mn-cs"/>
              </a:rPr>
              <a:t>Abonamah</a:t>
            </a:r>
            <a:r>
              <a:rPr lang="en-US" sz="1200" b="0" i="0" kern="1200" dirty="0" smtClean="0">
                <a:solidFill>
                  <a:schemeClr val="tx1"/>
                </a:solidFill>
                <a:latin typeface="+mn-lt"/>
                <a:ea typeface="+mn-ea"/>
                <a:cs typeface="+mn-cs"/>
              </a:rPr>
              <a:t> on January 29th, 2005 and appearing in e-entrepreneur he states that between the years of 1980 and 1999 only 370 patents were registered in the 9 leading Arab economies. If you were to compare the ratio of total population of these nations to the number of patents developed, the ratio will more than shock you! But why is it so, with such high growth rate and steady development, based on oil wealth, one would expect to have more entrepreneurs in the region. </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With this in mind, I was ready to analyze why </a:t>
            </a:r>
            <a:r>
              <a:rPr lang="en-US" dirty="0" smtClean="0"/>
              <a:t>GCC</a:t>
            </a:r>
            <a:r>
              <a:rPr lang="en-US" sz="1200" b="0" i="0" kern="1200" dirty="0" smtClean="0">
                <a:solidFill>
                  <a:schemeClr val="tx1"/>
                </a:solidFill>
                <a:latin typeface="+mn-lt"/>
                <a:ea typeface="+mn-ea"/>
                <a:cs typeface="+mn-cs"/>
              </a:rPr>
              <a:t> countries don't produce more per capita entrepreneurs. The answer to my question was found in a study conducted over 30 years ago by </a:t>
            </a:r>
            <a:r>
              <a:rPr lang="en-US" sz="1200" b="0" i="0" kern="1200" dirty="0" err="1" smtClean="0">
                <a:solidFill>
                  <a:schemeClr val="tx1"/>
                </a:solidFill>
                <a:latin typeface="+mn-lt"/>
                <a:ea typeface="+mn-ea"/>
                <a:cs typeface="+mn-cs"/>
              </a:rPr>
              <a:t>Geert</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Hofstede</a:t>
            </a:r>
            <a:r>
              <a:rPr lang="en-US" sz="1200" b="0" i="0" kern="1200" dirty="0" smtClean="0">
                <a:solidFill>
                  <a:schemeClr val="tx1"/>
                </a:solidFill>
                <a:latin typeface="+mn-lt"/>
                <a:ea typeface="+mn-ea"/>
                <a:cs typeface="+mn-cs"/>
              </a:rPr>
              <a:t>, a psychologist working for IBM. </a:t>
            </a:r>
            <a:r>
              <a:rPr lang="en-US" sz="1200" b="0" i="0" kern="1200" dirty="0" err="1" smtClean="0">
                <a:solidFill>
                  <a:schemeClr val="tx1"/>
                </a:solidFill>
                <a:latin typeface="+mn-lt"/>
                <a:ea typeface="+mn-ea"/>
                <a:cs typeface="+mn-cs"/>
              </a:rPr>
              <a:t>Hofstede</a:t>
            </a:r>
            <a:r>
              <a:rPr lang="en-US" sz="1200" b="0" i="0" kern="1200" dirty="0" smtClean="0">
                <a:solidFill>
                  <a:schemeClr val="tx1"/>
                </a:solidFill>
                <a:latin typeface="+mn-lt"/>
                <a:ea typeface="+mn-ea"/>
                <a:cs typeface="+mn-cs"/>
              </a:rPr>
              <a:t>, who surveyed more than 100,000 IBM employees scattered across the globe was able to identify 4 distinct factors that can help explain the behaviors existing in different cultures. He called them "dimensions" and they became known to us as "</a:t>
            </a:r>
            <a:r>
              <a:rPr lang="en-US" sz="1200" b="0" i="0" kern="1200" dirty="0" err="1" smtClean="0">
                <a:solidFill>
                  <a:schemeClr val="tx1"/>
                </a:solidFill>
                <a:latin typeface="+mn-lt"/>
                <a:ea typeface="+mn-ea"/>
                <a:cs typeface="+mn-cs"/>
              </a:rPr>
              <a:t>Hofstede</a:t>
            </a:r>
            <a:r>
              <a:rPr lang="en-US" sz="1200" b="0" i="0" kern="1200" dirty="0" smtClean="0">
                <a:solidFill>
                  <a:schemeClr val="tx1"/>
                </a:solidFill>
                <a:latin typeface="+mn-lt"/>
                <a:ea typeface="+mn-ea"/>
                <a:cs typeface="+mn-cs"/>
              </a:rPr>
              <a:t> dimensions". These 4 distinct factors are</a:t>
            </a:r>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natural finding that Individualistic cultures tend to have more entrepreneurial activities comes as "no surprise". In this category, the worlds greatest supplier of entrepreneurs, the United States, had the single highest score. On the other hand we had India and Mexico scoring 48 and 30 respectively. Relating it back to the Arab culture we can understand why such a factor would influence our drive towards success. Simply put we rather emphasize group values over individual success.</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2. Masculinity vs. Femininity:</a:t>
            </a:r>
          </a:p>
          <a:p>
            <a:r>
              <a:rPr lang="en-US" dirty="0" smtClean="0"/>
              <a:t/>
            </a:r>
            <a:br>
              <a:rPr lang="en-US" dirty="0" smtClean="0"/>
            </a:br>
            <a:r>
              <a:rPr lang="en-US" sz="1200" b="0" i="0" kern="1200" dirty="0" smtClean="0">
                <a:solidFill>
                  <a:schemeClr val="tx1"/>
                </a:solidFill>
                <a:latin typeface="+mn-lt"/>
                <a:ea typeface="+mn-ea"/>
                <a:cs typeface="+mn-cs"/>
              </a:rPr>
              <a:t>This dimension deals with gender/work relationships. In masculine cultures, sex roles were sharply differentiated whereas in feminine cultures little distinction is made between males and females doing the same job.</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Although both India and Mexico had scores somewhere in the middle range, suggesting that such distinction does not exist, I believe the Arab culture would have scored much higher. This is due in part to the traditional view that a female role is to be housewives and full time mothers. </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How does this affect entrepreneurial activities? Simple, almost half the population is excluded from attempting any entrepreneur activities, thus sharply decreasing the number of possible female entrepreneurs.</a:t>
            </a:r>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b="1" i="0" kern="1200" dirty="0" smtClean="0">
                <a:solidFill>
                  <a:schemeClr val="tx1"/>
                </a:solidFill>
                <a:latin typeface="+mn-lt"/>
                <a:ea typeface="+mn-ea"/>
                <a:cs typeface="+mn-cs"/>
              </a:rPr>
              <a:t>4. Uncertainty avoidance:</a:t>
            </a:r>
          </a:p>
          <a:p>
            <a:r>
              <a:rPr lang="en-US" dirty="0" smtClean="0"/>
              <a:t/>
            </a:r>
            <a:br>
              <a:rPr lang="en-US" dirty="0" smtClean="0"/>
            </a:br>
            <a:r>
              <a:rPr lang="en-US" sz="1200" b="0" i="0" kern="1200" dirty="0" smtClean="0">
                <a:solidFill>
                  <a:schemeClr val="tx1"/>
                </a:solidFill>
                <a:latin typeface="+mn-lt"/>
                <a:ea typeface="+mn-ea"/>
                <a:cs typeface="+mn-cs"/>
              </a:rPr>
              <a:t>Out of the four factors I believe this is the most important dimension. Uncertainty avoidance deals with how members of different cultures deal with ambiguous situations. Higher scoring nations feel uncomfortable with ambiguous situations and vise versa.</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How does Mexico hold up in this dimension? They had a score of 82. My assumption is that the Arabic culture will score at least as high if not higher than that. Arabs have a rich history of exploration, trade and multi-cultural experiences. </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How does this help explain the shortage of entrepreneurial activities? Risk is built into entrepreneurial activities. The fact that many people have to leave their secured jobs to start a new business makes it a risky venture living in modern society. As such, it is not surprising to find that many Arabs choose the security and safety of a permanent job over the risks of starting a new business. </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Although one can speculate back and forth and many exceptions and limitations to this particular theory maybe found, it still helps define the problem and shed some light on why it exists. </a:t>
            </a:r>
            <a:r>
              <a:rPr lang="en-US" dirty="0" smtClean="0"/>
              <a:t/>
            </a:r>
            <a:br>
              <a:rPr lang="en-US" dirty="0" smtClean="0"/>
            </a:br>
            <a:r>
              <a:rPr lang="en-US" dirty="0" smtClean="0"/>
              <a:t/>
            </a:r>
            <a:br>
              <a:rPr lang="en-US" dirty="0" smtClean="0"/>
            </a:br>
            <a:r>
              <a:rPr lang="en-US" sz="1200" b="0" i="0" kern="1200" dirty="0" smtClean="0">
                <a:solidFill>
                  <a:schemeClr val="tx1"/>
                </a:solidFill>
                <a:latin typeface="+mn-lt"/>
                <a:ea typeface="+mn-ea"/>
                <a:cs typeface="+mn-cs"/>
              </a:rPr>
              <a:t>Whether this trend would continue or not is still to be seen. Many of us have experienced a quantum leap in cultural values and practices over the last 20 year and what used to be a rule had in many cases become an exception. As such, I would not be surprised as more and more entrepreneurs start coming out of this region.</a:t>
            </a:r>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12</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83F740-0269-4F0B-B432-71F4B3E2042D}"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F9BF5B-0ED2-4678-9742-6F5DE7060C3F}" type="datetimeFigureOut">
              <a:rPr lang="en-US" smtClean="0"/>
              <a:pPr/>
              <a:t>9/23/2017</a:t>
            </a:fld>
            <a:endParaRPr lang="en-US" dirty="0"/>
          </a:p>
        </p:txBody>
      </p:sp>
      <p:sp>
        <p:nvSpPr>
          <p:cNvPr id="5" name="Footer Placeholder 4"/>
          <p:cNvSpPr>
            <a:spLocks noGrp="1"/>
          </p:cNvSpPr>
          <p:nvPr>
            <p:ph type="ftr" sz="quarter" idx="11"/>
          </p:nvPr>
        </p:nvSpPr>
        <p:spPr/>
        <p:txBody>
          <a:bodyPr/>
          <a:lstStyle>
            <a:lvl1pPr marL="0" marR="0" indent="0" algn="ctr" defTabSz="914400" rtl="0" eaLnBrk="1" fontAlgn="auto" latinLnBrk="0" hangingPunct="1">
              <a:lnSpc>
                <a:spcPct val="100000"/>
              </a:lnSpc>
              <a:spcBef>
                <a:spcPts val="0"/>
              </a:spcBef>
              <a:spcAft>
                <a:spcPts val="0"/>
              </a:spcAft>
              <a:buClrTx/>
              <a:buSzTx/>
              <a:buFontTx/>
              <a:buNone/>
              <a:tabLst/>
              <a:defRPr b="0">
                <a:solidFill>
                  <a:schemeClr val="tx1"/>
                </a:solidFill>
              </a:defRPr>
            </a:lvl1pPr>
          </a:lstStyle>
          <a:p>
            <a:r>
              <a:rPr lang="en-US" dirty="0" smtClean="0">
                <a:latin typeface="Times New Roman"/>
                <a:ea typeface="Batang"/>
              </a:rPr>
              <a:t>Business Plan Development  Workshop</a:t>
            </a:r>
            <a:endParaRPr lang="en-US" dirty="0"/>
          </a:p>
        </p:txBody>
      </p:sp>
      <p:sp>
        <p:nvSpPr>
          <p:cNvPr id="6" name="Slide Number Placeholder 5"/>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9BF5B-0ED2-4678-9742-6F5DE7060C3F}" type="datetimeFigureOut">
              <a:rPr lang="en-US" smtClean="0"/>
              <a:pPr/>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9BF5B-0ED2-4678-9742-6F5DE7060C3F}" type="datetimeFigureOut">
              <a:rPr lang="en-US" smtClean="0"/>
              <a:pPr/>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0" y="1"/>
            <a:ext cx="9144000" cy="6857999"/>
          </a:xfrm>
        </p:spPr>
        <p:txBody>
          <a:bodyPr/>
          <a:lstStyle/>
          <a:p>
            <a:endParaRPr lang="en-US"/>
          </a:p>
        </p:txBody>
      </p:sp>
      <p:sp>
        <p:nvSpPr>
          <p:cNvPr id="8" name="Rectangle 7"/>
          <p:cNvSpPr/>
          <p:nvPr userDrawn="1"/>
        </p:nvSpPr>
        <p:spPr>
          <a:xfrm>
            <a:off x="0" y="6492876"/>
            <a:ext cx="9144000" cy="365125"/>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62"/>
          </a:p>
        </p:txBody>
      </p:sp>
      <p:sp>
        <p:nvSpPr>
          <p:cNvPr id="2" name="Title 1"/>
          <p:cNvSpPr>
            <a:spLocks noGrp="1"/>
          </p:cNvSpPr>
          <p:nvPr>
            <p:ph type="title" hasCustomPrompt="1"/>
          </p:nvPr>
        </p:nvSpPr>
        <p:spPr>
          <a:xfrm>
            <a:off x="457200" y="609600"/>
            <a:ext cx="4677508" cy="1143000"/>
          </a:xfrm>
        </p:spPr>
        <p:txBody>
          <a:bodyPr>
            <a:noAutofit/>
          </a:bodyPr>
          <a:lstStyle>
            <a:lvl1pPr algn="l">
              <a:defRPr sz="2400" baseline="0">
                <a:solidFill>
                  <a:srgbClr val="92D050"/>
                </a:solidFill>
                <a:latin typeface="Noticia Text"/>
                <a:cs typeface="Noticia Text"/>
              </a:defRPr>
            </a:lvl1pPr>
          </a:lstStyle>
          <a:p>
            <a:r>
              <a:rPr lang="en-US" dirty="0" smtClean="0"/>
              <a:t>SECTION </a:t>
            </a:r>
            <a:r>
              <a:rPr lang="en-US" dirty="0" err="1" smtClean="0"/>
              <a:t>SEPERATOR</a:t>
            </a:r>
            <a:r>
              <a:rPr lang="en-US" dirty="0" smtClean="0"/>
              <a:t> WITH PICTURE AS A BACKGROUND. CLICK HERE TO EDIT TITLE.</a:t>
            </a:r>
            <a:endParaRPr lang="en-US" dirty="0"/>
          </a:p>
        </p:txBody>
      </p:sp>
    </p:spTree>
    <p:extLst>
      <p:ext uri="{BB962C8B-B14F-4D97-AF65-F5344CB8AC3E}">
        <p14:creationId xmlns:p14="http://schemas.microsoft.com/office/powerpoint/2010/main" val="727295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D66080-2365-4357-AA07-3395EC756524}"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3547246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D66080-2365-4357-AA07-3395EC756524}"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298397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D66080-2365-4357-AA07-3395EC756524}"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2652190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D66080-2365-4357-AA07-3395EC756524}"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406055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D66080-2365-4357-AA07-3395EC756524}" type="datetimeFigureOut">
              <a:rPr lang="en-US" smtClean="0"/>
              <a:t>9/23/2017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5269992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D66080-2365-4357-AA07-3395EC756524}" type="datetimeFigureOut">
              <a:rPr lang="en-US" smtClean="0"/>
              <a:t>9/23/2017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2577306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66080-2365-4357-AA07-3395EC756524}" type="datetimeFigureOut">
              <a:rPr lang="en-US" smtClean="0"/>
              <a:t>9/23/2017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57750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F9BF5B-0ED2-4678-9742-6F5DE7060C3F}" type="datetimeFigureOut">
              <a:rPr lang="en-US" smtClean="0"/>
              <a:pPr/>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D66080-2365-4357-AA07-3395EC756524}"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3327391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D66080-2365-4357-AA07-3395EC756524}"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19547379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D66080-2365-4357-AA07-3395EC756524}"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15838424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D66080-2365-4357-AA07-3395EC756524}"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41750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D66080-2365-4357-AA07-3395EC756524}" type="datetimeFigureOut">
              <a:rPr lang="en-US" smtClean="0"/>
              <a:t>9/23/2017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AEB7A-8BC0-4631-81E0-E572285BB3CB}" type="slidenum">
              <a:rPr lang="en-US" smtClean="0"/>
              <a:t>‹#›</a:t>
            </a:fld>
            <a:endParaRPr lang="en-US"/>
          </a:p>
        </p:txBody>
      </p:sp>
    </p:spTree>
    <p:extLst>
      <p:ext uri="{BB962C8B-B14F-4D97-AF65-F5344CB8AC3E}">
        <p14:creationId xmlns:p14="http://schemas.microsoft.com/office/powerpoint/2010/main" val="17522014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086790-AEE6-42A6-92E6-4D8137E081A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6897635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86790-AEE6-42A6-92E6-4D8137E081A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21725308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86790-AEE6-42A6-92E6-4D8137E081A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40309259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086790-AEE6-42A6-92E6-4D8137E081A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38307577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086790-AEE6-42A6-92E6-4D8137E081A9}" type="datetimeFigureOut">
              <a:rPr lang="en-US" smtClean="0"/>
              <a:t>9/23/2017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289288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F9BF5B-0ED2-4678-9742-6F5DE7060C3F}" type="datetimeFigureOut">
              <a:rPr lang="en-US" smtClean="0"/>
              <a:pPr/>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086790-AEE6-42A6-92E6-4D8137E081A9}" type="datetimeFigureOut">
              <a:rPr lang="en-US" smtClean="0"/>
              <a:t>9/23/2017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14667753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86790-AEE6-42A6-92E6-4D8137E081A9}" type="datetimeFigureOut">
              <a:rPr lang="en-US" smtClean="0"/>
              <a:t>9/23/2017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6691515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86790-AEE6-42A6-92E6-4D8137E081A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16410016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86790-AEE6-42A6-92E6-4D8137E081A9}" type="datetimeFigureOut">
              <a:rPr lang="en-US" smtClean="0"/>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31360668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86790-AEE6-42A6-92E6-4D8137E081A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15384886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086790-AEE6-42A6-92E6-4D8137E081A9}" type="datetimeFigureOut">
              <a:rPr lang="en-US" smtClean="0"/>
              <a:t>9/23/2017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D3F537-FF5D-4415-94EF-A638D87857EA}" type="slidenum">
              <a:rPr lang="en-US" smtClean="0"/>
              <a:t>‹#›</a:t>
            </a:fld>
            <a:endParaRPr lang="en-US"/>
          </a:p>
        </p:txBody>
      </p:sp>
    </p:spTree>
    <p:extLst>
      <p:ext uri="{BB962C8B-B14F-4D97-AF65-F5344CB8AC3E}">
        <p14:creationId xmlns:p14="http://schemas.microsoft.com/office/powerpoint/2010/main" val="2579561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F9BF5B-0ED2-4678-9742-6F5DE7060C3F}" type="datetimeFigureOut">
              <a:rPr lang="en-US" smtClean="0"/>
              <a:pPr/>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F9BF5B-0ED2-4678-9742-6F5DE7060C3F}" type="datetimeFigureOut">
              <a:rPr lang="en-US" smtClean="0"/>
              <a:pPr/>
              <a:t>9/23/2017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F9BF5B-0ED2-4678-9742-6F5DE7060C3F}" type="datetimeFigureOut">
              <a:rPr lang="en-US" smtClean="0"/>
              <a:pPr/>
              <a:t>9/23/2017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9BF5B-0ED2-4678-9742-6F5DE7060C3F}" type="datetimeFigureOut">
              <a:rPr lang="en-US" smtClean="0"/>
              <a:pPr/>
              <a:t>9/23/2017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9BF5B-0ED2-4678-9742-6F5DE7060C3F}" type="datetimeFigureOut">
              <a:rPr lang="en-US" smtClean="0"/>
              <a:pPr/>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9BF5B-0ED2-4678-9742-6F5DE7060C3F}" type="datetimeFigureOut">
              <a:rPr lang="en-US" smtClean="0"/>
              <a:pPr/>
              <a:t>9/23/2017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048D9A-DFE2-45EC-912B-D30363CA104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F9BF5B-0ED2-4678-9742-6F5DE7060C3F}" type="datetimeFigureOut">
              <a:rPr lang="en-US" smtClean="0"/>
              <a:pPr/>
              <a:t>9/23/2017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marL="0" marR="0" indent="0" algn="ctr" defTabSz="914400" rtl="0" eaLnBrk="1" fontAlgn="auto" latinLnBrk="0" hangingPunct="1">
              <a:lnSpc>
                <a:spcPct val="100000"/>
              </a:lnSpc>
              <a:spcBef>
                <a:spcPts val="0"/>
              </a:spcBef>
              <a:spcAft>
                <a:spcPts val="0"/>
              </a:spcAft>
              <a:buClrTx/>
              <a:buSzTx/>
              <a:buFontTx/>
              <a:buNone/>
              <a:tabLst/>
              <a:defRPr sz="1200" b="1">
                <a:solidFill>
                  <a:schemeClr val="tx1"/>
                </a:solidFill>
              </a:defRPr>
            </a:lvl1pPr>
          </a:lstStyle>
          <a:p>
            <a:r>
              <a:rPr lang="en-US" dirty="0" smtClean="0">
                <a:latin typeface="Times New Roman"/>
                <a:ea typeface="Batang"/>
              </a:rPr>
              <a:t>Business Plan Development  Workshop</a:t>
            </a:r>
            <a:endParaRPr lang="en-US" dirty="0" smtClean="0"/>
          </a:p>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48D9A-DFE2-45EC-912B-D30363CA104D}" type="slidenum">
              <a:rPr lang="en-US" smtClean="0"/>
              <a:pPr/>
              <a:t>‹#›</a:t>
            </a:fld>
            <a:endParaRPr lang="en-US"/>
          </a:p>
        </p:txBody>
      </p:sp>
      <p:pic>
        <p:nvPicPr>
          <p:cNvPr id="7" name="Picture 3" descr="CANLOGO"/>
          <p:cNvPicPr>
            <a:picLocks noChangeAspect="1" noChangeArrowheads="1"/>
          </p:cNvPicPr>
          <p:nvPr userDrawn="1"/>
        </p:nvPicPr>
        <p:blipFill>
          <a:blip r:embed="rId14"/>
          <a:srcRect/>
          <a:stretch>
            <a:fillRect/>
          </a:stretch>
        </p:blipFill>
        <p:spPr bwMode="auto">
          <a:xfrm>
            <a:off x="457200" y="342900"/>
            <a:ext cx="2306825" cy="876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D66080-2365-4357-AA07-3395EC756524}" type="datetimeFigureOut">
              <a:rPr lang="en-US" smtClean="0"/>
              <a:t>9/23/2017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AEB7A-8BC0-4631-81E0-E572285BB3CB}" type="slidenum">
              <a:rPr lang="en-US" smtClean="0"/>
              <a:t>‹#›</a:t>
            </a:fld>
            <a:endParaRPr lang="en-US"/>
          </a:p>
        </p:txBody>
      </p:sp>
    </p:spTree>
    <p:extLst>
      <p:ext uri="{BB962C8B-B14F-4D97-AF65-F5344CB8AC3E}">
        <p14:creationId xmlns:p14="http://schemas.microsoft.com/office/powerpoint/2010/main" val="3684470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86790-AEE6-42A6-92E6-4D8137E081A9}" type="datetimeFigureOut">
              <a:rPr lang="en-US" smtClean="0"/>
              <a:t>9/23/2017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3F537-FF5D-4415-94EF-A638D87857EA}" type="slidenum">
              <a:rPr lang="en-US" smtClean="0"/>
              <a:t>‹#›</a:t>
            </a:fld>
            <a:endParaRPr lang="en-US"/>
          </a:p>
        </p:txBody>
      </p:sp>
    </p:spTree>
    <p:extLst>
      <p:ext uri="{BB962C8B-B14F-4D97-AF65-F5344CB8AC3E}">
        <p14:creationId xmlns:p14="http://schemas.microsoft.com/office/powerpoint/2010/main" val="408640423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219200"/>
            <a:ext cx="8534400" cy="3138338"/>
          </a:xfrm>
        </p:spPr>
        <p:txBody>
          <a:bodyPr>
            <a:normAutofit fontScale="90000"/>
          </a:bodyPr>
          <a:lstStyle/>
          <a:p>
            <a:r>
              <a:rPr lang="en-US" sz="4000" b="1" dirty="0" smtClean="0">
                <a:solidFill>
                  <a:srgbClr val="0070C0"/>
                </a:solidFill>
              </a:rPr>
              <a:t/>
            </a:r>
            <a:br>
              <a:rPr lang="en-US" sz="4000" b="1" dirty="0" smtClean="0">
                <a:solidFill>
                  <a:srgbClr val="0070C0"/>
                </a:solidFill>
              </a:rPr>
            </a:br>
            <a:r>
              <a:rPr lang="en-US" sz="4000" b="1" dirty="0">
                <a:solidFill>
                  <a:srgbClr val="0070C0"/>
                </a:solidFill>
              </a:rPr>
              <a:t/>
            </a:r>
            <a:br>
              <a:rPr lang="en-US" sz="4000" b="1" dirty="0">
                <a:solidFill>
                  <a:srgbClr val="0070C0"/>
                </a:solidFill>
              </a:rPr>
            </a:b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Workshop on </a:t>
            </a:r>
            <a:r>
              <a:rPr lang="en-US" sz="4000" b="1" dirty="0" smtClean="0">
                <a:solidFill>
                  <a:srgbClr val="0070C0"/>
                </a:solidFill>
              </a:rPr>
              <a:t>Entrepreneuring for Engineers</a:t>
            </a:r>
            <a:br>
              <a:rPr lang="en-US" sz="4000" b="1" dirty="0" smtClean="0">
                <a:solidFill>
                  <a:srgbClr val="0070C0"/>
                </a:solidFill>
              </a:rPr>
            </a:br>
            <a:r>
              <a:rPr lang="en-US" sz="4000" b="1" dirty="0" smtClean="0">
                <a:solidFill>
                  <a:srgbClr val="0070C0"/>
                </a:solidFill>
              </a:rPr>
              <a:t/>
            </a:r>
            <a:br>
              <a:rPr lang="en-US" sz="4000" b="1" dirty="0" smtClean="0">
                <a:solidFill>
                  <a:srgbClr val="0070C0"/>
                </a:solidFill>
              </a:rPr>
            </a:br>
            <a:r>
              <a:rPr lang="en-US" sz="4000" b="1" dirty="0" smtClean="0">
                <a:solidFill>
                  <a:srgbClr val="0070C0"/>
                </a:solidFill>
              </a:rPr>
              <a:t>Institute of Engineers , Karachi</a:t>
            </a:r>
            <a:br>
              <a:rPr lang="en-US" sz="4000" b="1" dirty="0" smtClean="0">
                <a:solidFill>
                  <a:srgbClr val="0070C0"/>
                </a:solidFill>
              </a:rPr>
            </a:br>
            <a:r>
              <a:rPr lang="en-US" sz="4000" b="1" dirty="0" smtClean="0">
                <a:solidFill>
                  <a:srgbClr val="0070C0"/>
                </a:solidFill>
              </a:rPr>
              <a:t>23</a:t>
            </a:r>
            <a:r>
              <a:rPr lang="en-US" sz="4000" b="1" baseline="30000" dirty="0" smtClean="0">
                <a:solidFill>
                  <a:srgbClr val="0070C0"/>
                </a:solidFill>
              </a:rPr>
              <a:t>rd</a:t>
            </a:r>
            <a:r>
              <a:rPr lang="en-US" sz="4000" b="1" dirty="0" smtClean="0">
                <a:solidFill>
                  <a:srgbClr val="0070C0"/>
                </a:solidFill>
              </a:rPr>
              <a:t> September 2017</a:t>
            </a:r>
            <a:r>
              <a:rPr lang="en-US" sz="3600" b="1" dirty="0" smtClean="0"/>
              <a:t/>
            </a:r>
            <a:br>
              <a:rPr lang="en-US" sz="3600" b="1" dirty="0" smtClean="0"/>
            </a:br>
            <a:r>
              <a:rPr lang="en-US" sz="3600" dirty="0" smtClean="0"/>
              <a:t/>
            </a:r>
            <a:br>
              <a:rPr lang="en-US" sz="3600" dirty="0" smtClean="0"/>
            </a:br>
            <a:endParaRPr lang="en-US" dirty="0"/>
          </a:p>
        </p:txBody>
      </p:sp>
      <p:sp>
        <p:nvSpPr>
          <p:cNvPr id="4" name="Rectangle 3"/>
          <p:cNvSpPr/>
          <p:nvPr/>
        </p:nvSpPr>
        <p:spPr>
          <a:xfrm>
            <a:off x="0" y="2895600"/>
            <a:ext cx="9144000" cy="3416320"/>
          </a:xfrm>
          <a:prstGeom prst="rect">
            <a:avLst/>
          </a:prstGeom>
        </p:spPr>
        <p:txBody>
          <a:bodyPr wrap="square">
            <a:spAutoFit/>
          </a:bodyPr>
          <a:lstStyle/>
          <a:p>
            <a:pPr algn="ctr"/>
            <a:endParaRPr lang="en-US" sz="3600" b="1" dirty="0" smtClean="0"/>
          </a:p>
          <a:p>
            <a:pPr algn="ctr"/>
            <a:endParaRPr lang="en-US" sz="3600" b="1" dirty="0"/>
          </a:p>
          <a:p>
            <a:pPr algn="ctr"/>
            <a:endParaRPr lang="en-US" sz="3600" b="1" dirty="0"/>
          </a:p>
          <a:p>
            <a:pPr algn="ctr"/>
            <a:r>
              <a:rPr lang="en-US" sz="3600" b="1" dirty="0" err="1" smtClean="0">
                <a:solidFill>
                  <a:srgbClr val="0070C0"/>
                </a:solidFill>
              </a:rPr>
              <a:t>Azhar</a:t>
            </a:r>
            <a:r>
              <a:rPr lang="en-US" sz="3600" b="1" dirty="0" smtClean="0">
                <a:solidFill>
                  <a:srgbClr val="0070C0"/>
                </a:solidFill>
              </a:rPr>
              <a:t> </a:t>
            </a:r>
            <a:r>
              <a:rPr lang="en-US" sz="3600" b="1" dirty="0" smtClean="0">
                <a:solidFill>
                  <a:srgbClr val="0070C0"/>
                </a:solidFill>
              </a:rPr>
              <a:t>Rizvi,</a:t>
            </a:r>
          </a:p>
          <a:p>
            <a:pPr algn="ctr"/>
            <a:r>
              <a:rPr lang="en-US" sz="3600" b="1" dirty="0" smtClean="0">
                <a:solidFill>
                  <a:srgbClr val="0070C0"/>
                </a:solidFill>
              </a:rPr>
              <a:t>CEO &amp; </a:t>
            </a:r>
            <a:r>
              <a:rPr lang="en-US" sz="3600" b="1" dirty="0" smtClean="0">
                <a:solidFill>
                  <a:srgbClr val="0070C0"/>
                </a:solidFill>
              </a:rPr>
              <a:t>Director</a:t>
            </a:r>
          </a:p>
          <a:p>
            <a:pPr algn="ctr"/>
            <a:r>
              <a:rPr lang="en-US" sz="3600" b="1" dirty="0" smtClean="0">
                <a:solidFill>
                  <a:srgbClr val="0070C0"/>
                </a:solidFill>
              </a:rPr>
              <a:t>Cambridge Advisors </a:t>
            </a:r>
            <a:r>
              <a:rPr lang="en-US" sz="3600" b="1" dirty="0" err="1" smtClean="0">
                <a:solidFill>
                  <a:srgbClr val="0070C0"/>
                </a:solidFill>
              </a:rPr>
              <a:t>Netwrok</a:t>
            </a:r>
            <a:endParaRPr lang="en-US" sz="3600" dirty="0">
              <a:solidFill>
                <a:srgbClr val="0070C0"/>
              </a:solidFill>
            </a:endParaRPr>
          </a:p>
        </p:txBody>
      </p:sp>
      <p:pic>
        <p:nvPicPr>
          <p:cNvPr id="5" name="Content Placeholder 3" descr="bismillah.jpg"/>
          <p:cNvPicPr>
            <a:picLocks noChangeAspect="1"/>
          </p:cNvPicPr>
          <p:nvPr/>
        </p:nvPicPr>
        <p:blipFill>
          <a:blip r:embed="rId2"/>
          <a:stretch>
            <a:fillRect/>
          </a:stretch>
        </p:blipFill>
        <p:spPr>
          <a:xfrm>
            <a:off x="2438400" y="838200"/>
            <a:ext cx="3810000" cy="12382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620000" cy="1905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Masculinity </a:t>
            </a:r>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vs. Femininity</a:t>
            </a: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152400" y="1295400"/>
            <a:ext cx="8305800" cy="4800600"/>
          </a:xfrm>
        </p:spPr>
        <p:txBody>
          <a:bodyPr>
            <a:noAutofit/>
          </a:bodyPr>
          <a:lstStyle/>
          <a:p>
            <a:endParaRPr lang="en-US" sz="2400" dirty="0" smtClean="0">
              <a:latin typeface="Baskerville Old Face" panose="02020602080505020303" pitchFamily="18" charset="0"/>
            </a:endParaRPr>
          </a:p>
          <a:p>
            <a:endParaRPr lang="en-US" sz="2400" dirty="0">
              <a:latin typeface="Baskerville Old Face" panose="02020602080505020303" pitchFamily="18" charset="0"/>
            </a:endParaRPr>
          </a:p>
          <a:p>
            <a:r>
              <a:rPr lang="en-US" sz="2400" dirty="0" smtClean="0">
                <a:latin typeface="Baskerville Old Face" panose="02020602080505020303" pitchFamily="18" charset="0"/>
              </a:rPr>
              <a:t>This dimension deals with gender/work relationships. </a:t>
            </a:r>
          </a:p>
          <a:p>
            <a:endParaRPr lang="en-US" sz="2400" dirty="0" smtClean="0">
              <a:latin typeface="Baskerville Old Face" panose="02020602080505020303" pitchFamily="18" charset="0"/>
            </a:endParaRPr>
          </a:p>
          <a:p>
            <a:r>
              <a:rPr lang="en-US" sz="2400" dirty="0" smtClean="0">
                <a:latin typeface="Baskerville Old Face" panose="02020602080505020303" pitchFamily="18" charset="0"/>
              </a:rPr>
              <a:t>In masculine cultures, sex roles were sharply differentiated whereas in feminine cultures little distinction is made between males and females doing the same job.</a:t>
            </a:r>
            <a:br>
              <a:rPr lang="en-US" sz="2400" dirty="0" smtClean="0">
                <a:latin typeface="Baskerville Old Face" panose="02020602080505020303" pitchFamily="18" charset="0"/>
              </a:rPr>
            </a:br>
            <a:r>
              <a:rPr lang="en-US" sz="2400" dirty="0" smtClean="0">
                <a:latin typeface="Baskerville Old Face" panose="02020602080505020303" pitchFamily="18" charset="0"/>
              </a:rPr>
              <a:t/>
            </a:r>
            <a:br>
              <a:rPr lang="en-US" sz="2400" dirty="0" smtClean="0">
                <a:latin typeface="Baskerville Old Face" panose="02020602080505020303" pitchFamily="18" charset="0"/>
              </a:rPr>
            </a:br>
            <a:r>
              <a:rPr lang="en-US" sz="2400" dirty="0" smtClean="0">
                <a:latin typeface="Baskerville Old Face" panose="02020602080505020303" pitchFamily="18" charset="0"/>
              </a:rPr>
              <a:t>How does this affect our entrepreneurial activities? Simple, almost half the population is excluded from attempting any entrepreneur activities, thus sharply decreasing the number of possible female entrepreneurs.</a:t>
            </a:r>
            <a:r>
              <a:rPr lang="en-US" sz="2400" b="1" dirty="0" smtClean="0">
                <a:solidFill>
                  <a:srgbClr val="C00000"/>
                </a:solidFill>
                <a:latin typeface="Baskerville Old Face" panose="02020602080505020303" pitchFamily="18" charset="0"/>
              </a:rPr>
              <a:t> </a:t>
            </a:r>
          </a:p>
          <a:p>
            <a:pPr marL="411480" lvl="1" indent="0">
              <a:buNone/>
            </a:pPr>
            <a:endParaRPr lang="en-US" sz="2600" dirty="0" smtClean="0">
              <a:latin typeface="+mj-lt"/>
            </a:endParaRPr>
          </a:p>
          <a:p>
            <a:endParaRPr lang="en-US" sz="2400" dirty="0">
              <a:latin typeface="Baskerville Old Face" panose="02020602080505020303" pitchFamily="18" charset="0"/>
            </a:endParaRPr>
          </a:p>
        </p:txBody>
      </p:sp>
    </p:spTree>
    <p:extLst>
      <p:ext uri="{BB962C8B-B14F-4D97-AF65-F5344CB8AC3E}">
        <p14:creationId xmlns:p14="http://schemas.microsoft.com/office/powerpoint/2010/main" val="2581745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848600" cy="24384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High vs. Low power distance</a:t>
            </a: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228600" y="1600200"/>
            <a:ext cx="8153400" cy="4800600"/>
          </a:xfrm>
        </p:spPr>
        <p:txBody>
          <a:bodyPr>
            <a:normAutofit fontScale="92500"/>
          </a:bodyPr>
          <a:lstStyle/>
          <a:p>
            <a:endParaRPr lang="en-US" sz="2600" dirty="0" smtClean="0">
              <a:latin typeface="Baskerville Old Face" panose="02020602080505020303" pitchFamily="18" charset="0"/>
            </a:endParaRPr>
          </a:p>
          <a:p>
            <a:r>
              <a:rPr lang="en-US" sz="2600" dirty="0" smtClean="0">
                <a:latin typeface="Baskerville Old Face" panose="02020602080505020303" pitchFamily="18" charset="0"/>
              </a:rPr>
              <a:t>This dimension deals with how a society deals with the people acceptance of others "right" to exert power over them, even harsh power.</a:t>
            </a:r>
            <a:br>
              <a:rPr lang="en-US" sz="2600" dirty="0" smtClean="0">
                <a:latin typeface="Baskerville Old Face" panose="02020602080505020303" pitchFamily="18" charset="0"/>
              </a:rPr>
            </a:br>
            <a:r>
              <a:rPr lang="en-US" sz="2600" dirty="0" smtClean="0">
                <a:latin typeface="Baskerville Old Face" panose="02020602080505020303" pitchFamily="18" charset="0"/>
              </a:rPr>
              <a:t/>
            </a:r>
            <a:br>
              <a:rPr lang="en-US" sz="2600" dirty="0" smtClean="0">
                <a:latin typeface="Baskerville Old Face" panose="02020602080505020303" pitchFamily="18" charset="0"/>
              </a:rPr>
            </a:br>
            <a:r>
              <a:rPr lang="en-US" sz="2600" dirty="0" smtClean="0">
                <a:latin typeface="Baskerville Old Face" panose="02020602080505020303" pitchFamily="18" charset="0"/>
              </a:rPr>
              <a:t>How does this dimension affect our entrepreneurial activities? Given how importance inequalities are, many of the people at the lower end of the pyramid find difficulties being accepted in the culture as the ones that have high chances of success. This most likely impacts their perception of their own worth or right to step out of role and be individualistic risking, in the process, being disapproved by other members of society</a:t>
            </a:r>
            <a:endParaRPr lang="en-US" dirty="0" smtClean="0">
              <a:latin typeface="Baskerville Old Face" panose="02020602080505020303" pitchFamily="18" charset="0"/>
            </a:endParaRPr>
          </a:p>
        </p:txBody>
      </p:sp>
    </p:spTree>
    <p:extLst>
      <p:ext uri="{BB962C8B-B14F-4D97-AF65-F5344CB8AC3E}">
        <p14:creationId xmlns:p14="http://schemas.microsoft.com/office/powerpoint/2010/main" val="2084850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Uncertainty avoidance</a:t>
            </a:r>
            <a:r>
              <a:rPr lang="en-US"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n-US" sz="4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609600" y="2438400"/>
            <a:ext cx="7543800" cy="4267200"/>
          </a:xfrm>
        </p:spPr>
        <p:txBody>
          <a:bodyPr>
            <a:normAutofit fontScale="77500" lnSpcReduction="20000"/>
          </a:bodyPr>
          <a:lstStyle/>
          <a:p>
            <a:r>
              <a:rPr lang="en-US" sz="2400" dirty="0" smtClean="0">
                <a:latin typeface="Baskerville Old Face" panose="02020602080505020303" pitchFamily="18" charset="0"/>
              </a:rPr>
              <a:t>This is the most important dimension. Uncertainty avoidance deals with how members of different cultures deal with ambiguous situations. Higher scoring nations feel uncomfortable with ambiguous situations and vise versa.</a:t>
            </a:r>
          </a:p>
          <a:p>
            <a:endParaRPr lang="en-US" sz="2400" dirty="0">
              <a:latin typeface="Baskerville Old Face" panose="02020602080505020303" pitchFamily="18" charset="0"/>
            </a:endParaRPr>
          </a:p>
          <a:p>
            <a:pPr marL="411480" lvl="1" indent="0">
              <a:buNone/>
            </a:pPr>
            <a:r>
              <a:rPr lang="en-US" sz="2400" dirty="0" smtClean="0">
                <a:latin typeface="Baskerville Old Face" panose="02020602080505020303" pitchFamily="18" charset="0"/>
              </a:rPr>
              <a:t>How does this help explain the shortage of entrepreneurial activities in Pakistan? Risk is built into entrepreneurial activities. The fact that many people have to leave their secured jobs to start a new business makes it a risky venture living in our society. As such, it is not surprising to find that many in our part of the world choose the security and safety of a permanent job over the risks of starting a new business. </a:t>
            </a:r>
          </a:p>
          <a:p>
            <a:pPr marL="514350" indent="-514350"/>
            <a:endParaRPr lang="en-US" sz="2400" dirty="0" smtClean="0">
              <a:latin typeface="Baskerville Old Face" panose="02020602080505020303" pitchFamily="18" charset="0"/>
            </a:endParaRPr>
          </a:p>
          <a:p>
            <a:pPr marL="297180" lvl="1" indent="0">
              <a:buNone/>
            </a:pPr>
            <a:r>
              <a:rPr lang="en-US" sz="3500" dirty="0" smtClean="0">
                <a:solidFill>
                  <a:srgbClr val="C00000"/>
                </a:solidFill>
              </a:rPr>
              <a:t>How to make us more risk taking ?</a:t>
            </a:r>
            <a:r>
              <a:rPr lang="en-US" sz="1700" dirty="0" smtClean="0"/>
              <a:t/>
            </a:r>
            <a:br>
              <a:rPr lang="en-US" sz="1700" dirty="0" smtClean="0"/>
            </a:br>
            <a:r>
              <a:rPr lang="en-US" dirty="0" smtClean="0"/>
              <a:t/>
            </a:r>
            <a:br>
              <a:rPr lang="en-US" dirty="0" smtClean="0"/>
            </a:br>
            <a:endParaRPr lang="en-US" dirty="0"/>
          </a:p>
        </p:txBody>
      </p:sp>
    </p:spTree>
    <p:extLst>
      <p:ext uri="{BB962C8B-B14F-4D97-AF65-F5344CB8AC3E}">
        <p14:creationId xmlns:p14="http://schemas.microsoft.com/office/powerpoint/2010/main" val="1927779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53400" cy="182880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Long-term vs. </a:t>
            </a:r>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short-term orientation (LTO)</a:t>
            </a:r>
            <a:b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152400" y="1524000"/>
            <a:ext cx="8153400" cy="5105400"/>
          </a:xfrm>
        </p:spPr>
        <p:txBody>
          <a:bodyPr>
            <a:normAutofit fontScale="77500" lnSpcReduction="20000"/>
          </a:bodyPr>
          <a:lstStyle/>
          <a:p>
            <a:pPr fontAlgn="base"/>
            <a:endParaRPr lang="en-US" dirty="0" smtClean="0">
              <a:latin typeface="Baskerville Old Face" panose="02020602080505020303" pitchFamily="18" charset="0"/>
            </a:endParaRPr>
          </a:p>
          <a:p>
            <a:pPr fontAlgn="base"/>
            <a:endParaRPr lang="en-US" dirty="0">
              <a:latin typeface="Baskerville Old Face" panose="02020602080505020303" pitchFamily="18" charset="0"/>
            </a:endParaRPr>
          </a:p>
          <a:p>
            <a:pPr fontAlgn="base"/>
            <a:r>
              <a:rPr lang="en-US" dirty="0" smtClean="0">
                <a:latin typeface="Baskerville Old Face" panose="02020602080505020303" pitchFamily="18" charset="0"/>
              </a:rPr>
              <a:t>The long-term orientation dimension can be interpreted as dealing with society’s search for virtue. In societies with a long-term orientation, people believe that truth depends very much on situation, context and time. They show an ability to adapt traditions to changed conditions, a strong propensity to save and invest, thriftiness, and perseverance in achieving results. </a:t>
            </a:r>
          </a:p>
          <a:p>
            <a:pPr fontAlgn="base"/>
            <a:endParaRPr lang="en-US" dirty="0" smtClean="0">
              <a:latin typeface="Baskerville Old Face" panose="02020602080505020303" pitchFamily="18" charset="0"/>
            </a:endParaRPr>
          </a:p>
          <a:p>
            <a:pPr fontAlgn="base"/>
            <a:r>
              <a:rPr lang="en-US" dirty="0" smtClean="0">
                <a:latin typeface="Baskerville Old Face" panose="02020602080505020303" pitchFamily="18" charset="0"/>
              </a:rPr>
              <a:t>Societies with a short-term orientation generally have a strong concern with establishing the absolute Truth. They are normative in their thinking. They exhibit </a:t>
            </a:r>
            <a:r>
              <a:rPr lang="en-US" b="1" dirty="0" smtClean="0">
                <a:latin typeface="Baskerville Old Face" panose="02020602080505020303" pitchFamily="18" charset="0"/>
              </a:rPr>
              <a:t>great respect for traditions</a:t>
            </a:r>
            <a:r>
              <a:rPr lang="en-US" dirty="0" smtClean="0">
                <a:latin typeface="Baskerville Old Face" panose="02020602080505020303" pitchFamily="18" charset="0"/>
              </a:rPr>
              <a:t>, a relatively small propensity to </a:t>
            </a:r>
            <a:r>
              <a:rPr lang="en-US" b="1" dirty="0" smtClean="0">
                <a:latin typeface="Baskerville Old Face" panose="02020602080505020303" pitchFamily="18" charset="0"/>
              </a:rPr>
              <a:t>save for the future</a:t>
            </a:r>
            <a:r>
              <a:rPr lang="en-US" dirty="0" smtClean="0">
                <a:latin typeface="Baskerville Old Face" panose="02020602080505020303" pitchFamily="18" charset="0"/>
              </a:rPr>
              <a:t>, and a focus on achieving </a:t>
            </a:r>
            <a:r>
              <a:rPr lang="en-US" b="1" dirty="0" smtClean="0">
                <a:latin typeface="Baskerville Old Face" panose="02020602080505020303" pitchFamily="18" charset="0"/>
              </a:rPr>
              <a:t>quick results</a:t>
            </a:r>
            <a:r>
              <a:rPr lang="en-US" dirty="0" smtClean="0">
                <a:latin typeface="Baskerville Old Face" panose="02020602080505020303" pitchFamily="18" charset="0"/>
              </a:rPr>
              <a:t>. </a:t>
            </a:r>
          </a:p>
          <a:p>
            <a:pPr fontAlgn="base"/>
            <a:endParaRPr lang="en-US" b="1" dirty="0" smtClean="0">
              <a:solidFill>
                <a:srgbClr val="C00000"/>
              </a:solidFill>
              <a:latin typeface="Baskerville Old Face" panose="02020602080505020303" pitchFamily="18" charset="0"/>
            </a:endParaRPr>
          </a:p>
          <a:p>
            <a:endParaRPr lang="en-US" b="1" dirty="0">
              <a:solidFill>
                <a:srgbClr val="C00000"/>
              </a:solidFill>
              <a:latin typeface="Baskerville Old Face" panose="02020602080505020303" pitchFamily="18" charset="0"/>
            </a:endParaRPr>
          </a:p>
        </p:txBody>
      </p:sp>
    </p:spTree>
    <p:extLst>
      <p:ext uri="{BB962C8B-B14F-4D97-AF65-F5344CB8AC3E}">
        <p14:creationId xmlns:p14="http://schemas.microsoft.com/office/powerpoint/2010/main" val="2565850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7924800" cy="2180492"/>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Indulgence versus Restraint (IVR</a:t>
            </a: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228600" y="2057400"/>
            <a:ext cx="8077200" cy="4419600"/>
          </a:xfrm>
        </p:spPr>
        <p:txBody>
          <a:bodyPr>
            <a:normAutofit/>
          </a:bodyPr>
          <a:lstStyle/>
          <a:p>
            <a:pPr fontAlgn="base"/>
            <a:endParaRPr lang="en-US" sz="2400" dirty="0" smtClean="0">
              <a:latin typeface="Baskerville Old Face" panose="02020602080505020303" pitchFamily="18" charset="0"/>
            </a:endParaRPr>
          </a:p>
          <a:p>
            <a:pPr fontAlgn="base"/>
            <a:endParaRPr lang="en-US" sz="2400" dirty="0">
              <a:latin typeface="Baskerville Old Face" panose="02020602080505020303" pitchFamily="18" charset="0"/>
            </a:endParaRPr>
          </a:p>
          <a:p>
            <a:pPr fontAlgn="base"/>
            <a:r>
              <a:rPr lang="en-US" sz="2400" dirty="0" smtClean="0">
                <a:latin typeface="Baskerville Old Face" panose="02020602080505020303" pitchFamily="18" charset="0"/>
              </a:rPr>
              <a:t>Indulgence stands for a society that allows relatively </a:t>
            </a:r>
            <a:r>
              <a:rPr lang="en-US" sz="2400" b="1" dirty="0" smtClean="0">
                <a:latin typeface="Baskerville Old Face" panose="02020602080505020303" pitchFamily="18" charset="0"/>
              </a:rPr>
              <a:t>free gratification of basic and natural human drives </a:t>
            </a:r>
            <a:r>
              <a:rPr lang="en-US" sz="2400" dirty="0" smtClean="0">
                <a:latin typeface="Baskerville Old Face" panose="02020602080505020303" pitchFamily="18" charset="0"/>
              </a:rPr>
              <a:t>related to enjoying life and having fun.</a:t>
            </a:r>
          </a:p>
          <a:p>
            <a:pPr marL="114300" indent="0" fontAlgn="base">
              <a:buNone/>
            </a:pPr>
            <a:r>
              <a:rPr lang="en-US" sz="2400" dirty="0" smtClean="0">
                <a:latin typeface="Baskerville Old Face" panose="02020602080505020303" pitchFamily="18" charset="0"/>
              </a:rPr>
              <a:t>  </a:t>
            </a:r>
          </a:p>
          <a:p>
            <a:pPr fontAlgn="base"/>
            <a:r>
              <a:rPr lang="en-US" sz="2400" dirty="0" smtClean="0">
                <a:latin typeface="Baskerville Old Face" panose="02020602080505020303" pitchFamily="18" charset="0"/>
              </a:rPr>
              <a:t>Restraint stands for a society that suppresses gratification of needs and regulates it by means </a:t>
            </a:r>
            <a:r>
              <a:rPr lang="en-US" sz="2400" b="1" dirty="0" smtClean="0">
                <a:latin typeface="Baskerville Old Face" panose="02020602080505020303" pitchFamily="18" charset="0"/>
              </a:rPr>
              <a:t>of strict social norms</a:t>
            </a:r>
            <a:r>
              <a:rPr lang="en-US" sz="2400" dirty="0" smtClean="0">
                <a:latin typeface="Baskerville Old Face" panose="02020602080505020303" pitchFamily="18" charset="0"/>
              </a:rPr>
              <a:t>.</a:t>
            </a:r>
          </a:p>
          <a:p>
            <a:pPr fontAlgn="base"/>
            <a:endParaRPr lang="en-US" dirty="0" smtClean="0">
              <a:latin typeface="Baskerville Old Face" panose="02020602080505020303" pitchFamily="18" charset="0"/>
            </a:endParaRPr>
          </a:p>
          <a:p>
            <a:pPr marL="0" indent="0">
              <a:buNone/>
            </a:pPr>
            <a:endParaRPr lang="en-US" dirty="0">
              <a:latin typeface="Baskerville Old Face" panose="02020602080505020303" pitchFamily="18" charset="0"/>
            </a:endParaRPr>
          </a:p>
        </p:txBody>
      </p:sp>
    </p:spTree>
    <p:extLst>
      <p:ext uri="{BB962C8B-B14F-4D97-AF65-F5344CB8AC3E}">
        <p14:creationId xmlns:p14="http://schemas.microsoft.com/office/powerpoint/2010/main" val="337160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620000" cy="114300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Team </a:t>
            </a:r>
            <a:r>
              <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Exercise </a:t>
            </a:r>
          </a:p>
        </p:txBody>
      </p:sp>
      <p:sp>
        <p:nvSpPr>
          <p:cNvPr id="3" name="Content Placeholder 2"/>
          <p:cNvSpPr>
            <a:spLocks noGrp="1"/>
          </p:cNvSpPr>
          <p:nvPr>
            <p:ph idx="1"/>
          </p:nvPr>
        </p:nvSpPr>
        <p:spPr>
          <a:xfrm>
            <a:off x="457200" y="1600200"/>
            <a:ext cx="7848600" cy="4800600"/>
          </a:xfrm>
        </p:spPr>
        <p:txBody>
          <a:bodyPr>
            <a:normAutofit/>
          </a:bodyPr>
          <a:lstStyle/>
          <a:p>
            <a:endParaRPr lang="en-US" sz="2800" dirty="0" smtClean="0">
              <a:latin typeface="Baskerville Old Face" panose="02020602080505020303" pitchFamily="18" charset="0"/>
            </a:endParaRPr>
          </a:p>
          <a:p>
            <a:pPr marL="114300" indent="0">
              <a:buNone/>
            </a:pPr>
            <a:r>
              <a:rPr lang="en-US" sz="2800" dirty="0" smtClean="0">
                <a:latin typeface="Baskerville Old Face" panose="02020602080505020303" pitchFamily="18" charset="0"/>
              </a:rPr>
              <a:t>Prepare a 5 minute presentation addressing questions highlighted in the Presentation.  </a:t>
            </a:r>
            <a:endParaRPr lang="en-US" sz="2800" dirty="0">
              <a:latin typeface="Baskerville Old Face" panose="02020602080505020303" pitchFamily="18" charset="0"/>
            </a:endParaRPr>
          </a:p>
        </p:txBody>
      </p:sp>
    </p:spTree>
    <p:extLst>
      <p:ext uri="{BB962C8B-B14F-4D97-AF65-F5344CB8AC3E}">
        <p14:creationId xmlns:p14="http://schemas.microsoft.com/office/powerpoint/2010/main" val="1657393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3600" b="1" dirty="0" smtClean="0"/>
              <a:t>Why Prepare a Business Plan</a:t>
            </a:r>
            <a:endParaRPr lang="en-US" sz="3600" b="1" dirty="0"/>
          </a:p>
        </p:txBody>
      </p:sp>
      <p:sp>
        <p:nvSpPr>
          <p:cNvPr id="3" name="Content Placeholder 2"/>
          <p:cNvSpPr>
            <a:spLocks noGrp="1"/>
          </p:cNvSpPr>
          <p:nvPr>
            <p:ph idx="1"/>
          </p:nvPr>
        </p:nvSpPr>
        <p:spPr>
          <a:xfrm>
            <a:off x="914400" y="1676400"/>
            <a:ext cx="8229600" cy="4525963"/>
          </a:xfrm>
        </p:spPr>
        <p:txBody>
          <a:bodyPr>
            <a:normAutofit/>
          </a:bodyPr>
          <a:lstStyle/>
          <a:p>
            <a:pPr>
              <a:buNone/>
            </a:pPr>
            <a:r>
              <a:rPr lang="en-US" dirty="0" smtClean="0"/>
              <a:t>To:</a:t>
            </a:r>
          </a:p>
          <a:p>
            <a:r>
              <a:rPr lang="en-US" dirty="0" smtClean="0"/>
              <a:t>Test the feasibility of your idea.</a:t>
            </a:r>
          </a:p>
          <a:p>
            <a:r>
              <a:rPr lang="en-US" dirty="0" smtClean="0"/>
              <a:t>Hire a great team!</a:t>
            </a:r>
          </a:p>
          <a:p>
            <a:r>
              <a:rPr lang="en-US" dirty="0" smtClean="0"/>
              <a:t>Get the best/economical resources</a:t>
            </a:r>
          </a:p>
          <a:p>
            <a:r>
              <a:rPr lang="en-US" dirty="0" smtClean="0"/>
              <a:t>Develop strategic alliances. </a:t>
            </a:r>
          </a:p>
          <a:p>
            <a:r>
              <a:rPr lang="en-US" dirty="0" smtClean="0"/>
              <a:t>Secure funding / investment. </a:t>
            </a:r>
          </a:p>
          <a:p>
            <a:r>
              <a:rPr lang="en-US" dirty="0" smtClean="0"/>
              <a:t>Prepare a long-term plan.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3600" b="1" dirty="0" smtClean="0"/>
              <a:t>Typical R &amp; D Project.</a:t>
            </a:r>
            <a:endParaRPr lang="en-US" sz="3600" b="1" dirty="0"/>
          </a:p>
        </p:txBody>
      </p:sp>
      <p:sp>
        <p:nvSpPr>
          <p:cNvPr id="3" name="Content Placeholder 2"/>
          <p:cNvSpPr>
            <a:spLocks noGrp="1"/>
          </p:cNvSpPr>
          <p:nvPr>
            <p:ph idx="1"/>
          </p:nvPr>
        </p:nvSpPr>
        <p:spPr>
          <a:xfrm>
            <a:off x="685800" y="1905000"/>
            <a:ext cx="8229600" cy="4343399"/>
          </a:xfrm>
        </p:spPr>
        <p:txBody>
          <a:bodyPr>
            <a:normAutofit/>
          </a:bodyPr>
          <a:lstStyle/>
          <a:p>
            <a:r>
              <a:rPr lang="en-US" dirty="0" smtClean="0"/>
              <a:t>You identify a problem or a need.</a:t>
            </a:r>
          </a:p>
          <a:p>
            <a:r>
              <a:rPr lang="en-US" dirty="0" smtClean="0"/>
              <a:t>Do literature research</a:t>
            </a:r>
          </a:p>
          <a:p>
            <a:r>
              <a:rPr lang="en-US" dirty="0" smtClean="0"/>
              <a:t>You prepare a concept paper </a:t>
            </a:r>
          </a:p>
          <a:p>
            <a:r>
              <a:rPr lang="en-US" dirty="0" smtClean="0"/>
              <a:t>Visit a few organizations/people for input.</a:t>
            </a:r>
          </a:p>
          <a:p>
            <a:r>
              <a:rPr lang="en-US" dirty="0" smtClean="0"/>
              <a:t>Proposal / Project Plan</a:t>
            </a:r>
          </a:p>
          <a:p>
            <a:r>
              <a:rPr lang="en-US" dirty="0" smtClean="0"/>
              <a:t>Funding: ICT R&amp;D Fund, or Customer</a:t>
            </a:r>
          </a:p>
          <a:p>
            <a:pPr>
              <a:buNone/>
            </a:pP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dirty="0" smtClean="0"/>
              <a:t/>
            </a:r>
            <a:br>
              <a:rPr lang="en-US" dirty="0" smtClean="0"/>
            </a:br>
            <a:r>
              <a:rPr lang="en-US" dirty="0"/>
              <a:t/>
            </a:r>
            <a:br>
              <a:rPr lang="en-US" dirty="0"/>
            </a:br>
            <a:r>
              <a:rPr lang="en-US" sz="4000" b="1" dirty="0" smtClean="0"/>
              <a:t>R&amp;D Phase</a:t>
            </a:r>
            <a:br>
              <a:rPr lang="en-US" sz="4000" b="1" dirty="0" smtClean="0"/>
            </a:br>
            <a:endParaRPr lang="en-US" b="1" dirty="0"/>
          </a:p>
        </p:txBody>
      </p:sp>
      <p:sp>
        <p:nvSpPr>
          <p:cNvPr id="3" name="Content Placeholder 2"/>
          <p:cNvSpPr>
            <a:spLocks noGrp="1"/>
          </p:cNvSpPr>
          <p:nvPr>
            <p:ph idx="1"/>
          </p:nvPr>
        </p:nvSpPr>
        <p:spPr>
          <a:xfrm>
            <a:off x="609600" y="1676400"/>
            <a:ext cx="8229600" cy="4525963"/>
          </a:xfrm>
        </p:spPr>
        <p:txBody>
          <a:bodyPr>
            <a:normAutofit fontScale="92500" lnSpcReduction="10000"/>
          </a:bodyPr>
          <a:lstStyle/>
          <a:p>
            <a:pPr marL="514350" indent="-514350">
              <a:buAutoNum type="arabicPeriod"/>
            </a:pPr>
            <a:r>
              <a:rPr lang="en-US" dirty="0" smtClean="0"/>
              <a:t>Establish product goals &amp; attributes based on customer needs. </a:t>
            </a:r>
          </a:p>
          <a:p>
            <a:pPr marL="514350" indent="-514350">
              <a:buAutoNum type="arabicPeriod"/>
            </a:pPr>
            <a:r>
              <a:rPr lang="en-US" dirty="0" smtClean="0"/>
              <a:t>Identify components and parameters available for selection or adjustment. </a:t>
            </a:r>
          </a:p>
          <a:p>
            <a:pPr marL="514350" indent="-514350">
              <a:buAutoNum type="arabicPeriod"/>
            </a:pPr>
            <a:r>
              <a:rPr lang="en-US" dirty="0" smtClean="0"/>
              <a:t>Write the performance specs for the product.</a:t>
            </a:r>
          </a:p>
          <a:p>
            <a:pPr marL="514350" indent="-514350">
              <a:buAutoNum type="arabicPeriod"/>
            </a:pPr>
            <a:r>
              <a:rPr lang="en-US" dirty="0" smtClean="0"/>
              <a:t>Establish product configuration. </a:t>
            </a:r>
          </a:p>
          <a:p>
            <a:pPr marL="514350" indent="-514350">
              <a:buAutoNum type="arabicPeriod"/>
            </a:pPr>
            <a:r>
              <a:rPr lang="en-US" dirty="0" smtClean="0"/>
              <a:t>Select the components of the product </a:t>
            </a:r>
          </a:p>
          <a:p>
            <a:pPr marL="514350" indent="-514350">
              <a:buAutoNum type="arabicPeriod"/>
            </a:pPr>
            <a:r>
              <a:rPr lang="en-US" dirty="0" smtClean="0"/>
              <a:t>Optimize the parameters of the product. </a:t>
            </a:r>
          </a:p>
          <a:p>
            <a:pPr marL="514350" indent="-514350">
              <a:buAutoNum type="arabicPeriod"/>
            </a:pPr>
            <a:r>
              <a:rPr lang="en-US" dirty="0" smtClean="0"/>
              <a:t>Develop Prototype. </a:t>
            </a:r>
          </a:p>
          <a:p>
            <a:pPr marL="514350" indent="-514350">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3600" b="1" dirty="0" smtClean="0"/>
              <a:t>Typical R &amp; D Project.</a:t>
            </a:r>
            <a:endParaRPr lang="en-US" sz="3600" b="1" dirty="0"/>
          </a:p>
        </p:txBody>
      </p:sp>
      <p:sp>
        <p:nvSpPr>
          <p:cNvPr id="3" name="Content Placeholder 2"/>
          <p:cNvSpPr>
            <a:spLocks noGrp="1"/>
          </p:cNvSpPr>
          <p:nvPr>
            <p:ph idx="1"/>
          </p:nvPr>
        </p:nvSpPr>
        <p:spPr>
          <a:xfrm>
            <a:off x="685800" y="1600200"/>
            <a:ext cx="8229600" cy="4525963"/>
          </a:xfrm>
        </p:spPr>
        <p:txBody>
          <a:bodyPr>
            <a:normAutofit fontScale="92500" lnSpcReduction="20000"/>
          </a:bodyPr>
          <a:lstStyle/>
          <a:p>
            <a:pPr>
              <a:buNone/>
            </a:pPr>
            <a:endParaRPr lang="en-US" dirty="0" smtClean="0"/>
          </a:p>
          <a:p>
            <a:r>
              <a:rPr lang="en-US" dirty="0" smtClean="0"/>
              <a:t>You identify a problem or a need.</a:t>
            </a:r>
          </a:p>
          <a:p>
            <a:r>
              <a:rPr lang="en-US" dirty="0" smtClean="0"/>
              <a:t>You prepare a concept paper </a:t>
            </a:r>
          </a:p>
          <a:p>
            <a:r>
              <a:rPr lang="en-US" dirty="0" smtClean="0"/>
              <a:t>Visit a few organizations/people for input.</a:t>
            </a:r>
          </a:p>
          <a:p>
            <a:r>
              <a:rPr lang="en-US" dirty="0" smtClean="0"/>
              <a:t>Need analysis – Proposal / Project Plan</a:t>
            </a:r>
          </a:p>
          <a:p>
            <a:r>
              <a:rPr lang="en-US" dirty="0" smtClean="0"/>
              <a:t>Funding – ICTRD or Customer</a:t>
            </a:r>
          </a:p>
          <a:p>
            <a:r>
              <a:rPr lang="en-US" b="1" dirty="0" smtClean="0"/>
              <a:t>Prototyping – Beta Test</a:t>
            </a:r>
          </a:p>
          <a:p>
            <a:r>
              <a:rPr lang="en-US" b="1" dirty="0" smtClean="0"/>
              <a:t>You make your first sale. </a:t>
            </a:r>
          </a:p>
          <a:p>
            <a:r>
              <a:rPr lang="en-US" b="1" dirty="0" smtClean="0"/>
              <a:t>So what are the next steps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normAutofit/>
          </a:bodyPr>
          <a:lstStyle/>
          <a:p>
            <a:r>
              <a:rPr lang="en-US" sz="3600" b="1" dirty="0" smtClean="0"/>
              <a:t>How it all started ?</a:t>
            </a:r>
            <a:endParaRPr lang="en-US" sz="3600" b="1" dirty="0"/>
          </a:p>
        </p:txBody>
      </p:sp>
      <p:sp>
        <p:nvSpPr>
          <p:cNvPr id="3" name="Content Placeholder 2"/>
          <p:cNvSpPr>
            <a:spLocks noGrp="1"/>
          </p:cNvSpPr>
          <p:nvPr>
            <p:ph idx="1"/>
          </p:nvPr>
        </p:nvSpPr>
        <p:spPr>
          <a:xfrm>
            <a:off x="457200" y="1600200"/>
            <a:ext cx="4114800" cy="4525963"/>
          </a:xfrm>
          <a:ln>
            <a:solidFill>
              <a:schemeClr val="accent1"/>
            </a:solidFill>
          </a:ln>
        </p:spPr>
        <p:txBody>
          <a:bodyPr>
            <a:normAutofit/>
          </a:bodyPr>
          <a:lstStyle/>
          <a:p>
            <a:r>
              <a:rPr lang="en-US" dirty="0" smtClean="0"/>
              <a:t>2006, 2007</a:t>
            </a:r>
          </a:p>
          <a:p>
            <a:r>
              <a:rPr lang="en-US" dirty="0" smtClean="0"/>
              <a:t>MITEF – BAP :  8 years,  5 month process, EDP, Road shows. </a:t>
            </a:r>
          </a:p>
          <a:p>
            <a:r>
              <a:rPr lang="en-US" dirty="0" smtClean="0"/>
              <a:t>Poster Child, 29 MITEF Chapters, Open </a:t>
            </a:r>
            <a:r>
              <a:rPr lang="en-US" dirty="0" err="1" smtClean="0"/>
              <a:t>opps</a:t>
            </a:r>
            <a:endParaRPr lang="en-US" dirty="0" smtClean="0"/>
          </a:p>
        </p:txBody>
      </p:sp>
      <p:sp>
        <p:nvSpPr>
          <p:cNvPr id="4" name="Content Placeholder 2"/>
          <p:cNvSpPr txBox="1">
            <a:spLocks/>
          </p:cNvSpPr>
          <p:nvPr/>
        </p:nvSpPr>
        <p:spPr>
          <a:xfrm>
            <a:off x="4800600" y="1371600"/>
            <a:ext cx="4114800" cy="4754563"/>
          </a:xfrm>
          <a:prstGeom prst="rect">
            <a:avLst/>
          </a:prstGeom>
          <a:noFill/>
          <a:ln>
            <a:solidFill>
              <a:schemeClr val="accent1"/>
            </a:solidFill>
          </a:ln>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CAN  - Broad based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Triple Helix</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IBA – Invent, 3</a:t>
            </a:r>
            <a:r>
              <a:rPr kumimoji="0" lang="en-US" sz="3200" b="0" i="0" u="none" strike="noStrike" kern="1200" cap="none" spc="0" normalizeH="0" baseline="30000" noProof="0" dirty="0" smtClean="0">
                <a:ln>
                  <a:noFill/>
                </a:ln>
                <a:solidFill>
                  <a:schemeClr val="tx1"/>
                </a:solidFill>
                <a:effectLst/>
                <a:uLnTx/>
                <a:uFillTx/>
                <a:latin typeface="+mn-lt"/>
                <a:ea typeface="+mn-ea"/>
                <a:cs typeface="+mn-cs"/>
              </a:rPr>
              <a:t>rd</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year  </a:t>
            </a:r>
          </a:p>
          <a:p>
            <a:pPr marL="342900" lvl="0" indent="-342900">
              <a:spcBef>
                <a:spcPct val="20000"/>
              </a:spcBef>
              <a:buFont typeface="Arial" pitchFamily="34" charset="0"/>
              <a:buChar char="•"/>
            </a:pPr>
            <a:r>
              <a:rPr lang="en-US" sz="3200" dirty="0" smtClean="0"/>
              <a:t>NUST PM Entrepreneurial Challenge, 4Year.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GISTECH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ICTRDF</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HEC  - BPC for 150 Universities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HEJ Tech Park</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Islamic Chambers of Commerce and Industry. </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anim calcmode="lin" valueType="num">
                                      <p:cBhvr additive="base">
                                        <p:cTn id="3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 calcmode="lin" valueType="num">
                                      <p:cBhvr additive="base">
                                        <p:cTn id="6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8" end="8"/>
                                            </p:txEl>
                                          </p:spTgt>
                                        </p:tgtEl>
                                        <p:attrNameLst>
                                          <p:attrName>style.visibility</p:attrName>
                                        </p:attrNameLst>
                                      </p:cBhvr>
                                      <p:to>
                                        <p:strVal val="visible"/>
                                      </p:to>
                                    </p:set>
                                    <p:anim calcmode="lin" valueType="num">
                                      <p:cBhvr additive="base">
                                        <p:cTn id="7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143000"/>
          </a:xfrm>
        </p:spPr>
        <p:txBody>
          <a:bodyPr>
            <a:normAutofit/>
          </a:bodyPr>
          <a:lstStyle/>
          <a:p>
            <a:r>
              <a:rPr lang="en-US" sz="3600" b="1" dirty="0" smtClean="0"/>
              <a:t>Next Steps</a:t>
            </a:r>
            <a:endParaRPr lang="en-US" sz="3600" b="1" dirty="0"/>
          </a:p>
        </p:txBody>
      </p:sp>
      <p:sp>
        <p:nvSpPr>
          <p:cNvPr id="3" name="Content Placeholder 2"/>
          <p:cNvSpPr>
            <a:spLocks noGrp="1"/>
          </p:cNvSpPr>
          <p:nvPr>
            <p:ph idx="1"/>
          </p:nvPr>
        </p:nvSpPr>
        <p:spPr>
          <a:xfrm>
            <a:off x="1295400" y="1981200"/>
            <a:ext cx="7315200" cy="4525963"/>
          </a:xfrm>
        </p:spPr>
        <p:txBody>
          <a:bodyPr/>
          <a:lstStyle/>
          <a:p>
            <a:pPr marL="514350" indent="-514350">
              <a:buFont typeface="+mj-lt"/>
              <a:buAutoNum type="arabicPeriod"/>
            </a:pPr>
            <a:r>
              <a:rPr lang="en-US" dirty="0" smtClean="0"/>
              <a:t>Try to sell it to customers.</a:t>
            </a:r>
          </a:p>
          <a:p>
            <a:pPr marL="514350" indent="-514350">
              <a:buFont typeface="+mj-lt"/>
              <a:buAutoNum type="arabicPeriod"/>
            </a:pPr>
            <a:r>
              <a:rPr lang="en-US" dirty="0" smtClean="0"/>
              <a:t>Build a team</a:t>
            </a:r>
          </a:p>
          <a:p>
            <a:pPr marL="514350" indent="-514350">
              <a:buFont typeface="+mj-lt"/>
              <a:buAutoNum type="arabicPeriod"/>
            </a:pPr>
            <a:r>
              <a:rPr lang="en-US" dirty="0" smtClean="0"/>
              <a:t>Get investment or Partners onboard. </a:t>
            </a:r>
          </a:p>
          <a:p>
            <a:pPr marL="514350" indent="-514350">
              <a:buFont typeface="+mj-lt"/>
              <a:buAutoNum type="arabicPeriod"/>
            </a:pPr>
            <a:r>
              <a:rPr lang="en-US" dirty="0" smtClean="0"/>
              <a:t> Sales, Profits.</a:t>
            </a:r>
          </a:p>
          <a:p>
            <a:pPr marL="514350" indent="-514350">
              <a:buFont typeface="+mj-lt"/>
              <a:buAutoNum type="arabicPeriod"/>
            </a:pPr>
            <a:r>
              <a:rPr lang="en-US" dirty="0" smtClean="0"/>
              <a:t>Expand your operations. </a:t>
            </a:r>
          </a:p>
          <a:p>
            <a:pPr marL="514350" indent="-514350">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3600" b="1" dirty="0" smtClean="0"/>
              <a:t>Next Steps</a:t>
            </a:r>
            <a:endParaRPr lang="en-US" sz="3600" dirty="0"/>
          </a:p>
        </p:txBody>
      </p:sp>
      <p:sp>
        <p:nvSpPr>
          <p:cNvPr id="3" name="Content Placeholder 2"/>
          <p:cNvSpPr>
            <a:spLocks noGrp="1"/>
          </p:cNvSpPr>
          <p:nvPr>
            <p:ph idx="1"/>
          </p:nvPr>
        </p:nvSpPr>
        <p:spPr>
          <a:xfrm>
            <a:off x="1066800" y="1371600"/>
            <a:ext cx="7315200" cy="4525963"/>
          </a:xfrm>
        </p:spPr>
        <p:txBody>
          <a:bodyPr/>
          <a:lstStyle/>
          <a:p>
            <a:pPr marL="514350" indent="-514350">
              <a:buFont typeface="+mj-lt"/>
              <a:buAutoNum type="arabicPeriod"/>
            </a:pPr>
            <a:endParaRPr lang="en-US" dirty="0" smtClean="0"/>
          </a:p>
          <a:p>
            <a:pPr marL="514350" indent="-514350">
              <a:buNone/>
            </a:pPr>
            <a:r>
              <a:rPr lang="en-US" dirty="0" smtClean="0"/>
              <a:t>Let’s do a critical Analysis. </a:t>
            </a:r>
          </a:p>
          <a:p>
            <a:pPr marL="514350" indent="-514350">
              <a:buFont typeface="+mj-lt"/>
              <a:buAutoNum type="arabicPeriod"/>
            </a:pPr>
            <a:r>
              <a:rPr lang="en-US" dirty="0" smtClean="0"/>
              <a:t>Try to sell it to customers.</a:t>
            </a:r>
          </a:p>
          <a:p>
            <a:pPr marL="514350" indent="-514350">
              <a:buFont typeface="+mj-lt"/>
              <a:buAutoNum type="arabicPeriod"/>
            </a:pPr>
            <a:r>
              <a:rPr lang="en-US" dirty="0" smtClean="0"/>
              <a:t>Build a team</a:t>
            </a:r>
          </a:p>
          <a:p>
            <a:pPr marL="514350" indent="-514350">
              <a:buFont typeface="+mj-lt"/>
              <a:buAutoNum type="arabicPeriod"/>
            </a:pPr>
            <a:r>
              <a:rPr lang="en-US" dirty="0" smtClean="0"/>
              <a:t>Get investment or Partners onboard. </a:t>
            </a:r>
          </a:p>
          <a:p>
            <a:pPr marL="514350" indent="-514350">
              <a:buFont typeface="+mj-lt"/>
              <a:buAutoNum type="arabicPeriod"/>
            </a:pPr>
            <a:r>
              <a:rPr lang="en-US" dirty="0" smtClean="0"/>
              <a:t> Sales, Profits.</a:t>
            </a:r>
          </a:p>
          <a:p>
            <a:pPr marL="514350" indent="-514350">
              <a:buFont typeface="+mj-lt"/>
              <a:buAutoNum type="arabicPeriod"/>
            </a:pPr>
            <a:r>
              <a:rPr lang="en-US" dirty="0" smtClean="0"/>
              <a:t>Expand your operations. </a:t>
            </a:r>
          </a:p>
          <a:p>
            <a:pPr marL="514350" indent="-514350">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3600" b="1" dirty="0" smtClean="0"/>
              <a:t>Entrepreneurial Approach.  </a:t>
            </a:r>
            <a:endParaRPr lang="en-US" sz="3600" b="1" dirty="0"/>
          </a:p>
        </p:txBody>
      </p:sp>
      <p:sp>
        <p:nvSpPr>
          <p:cNvPr id="3" name="Content Placeholder 2"/>
          <p:cNvSpPr>
            <a:spLocks noGrp="1"/>
          </p:cNvSpPr>
          <p:nvPr>
            <p:ph idx="1"/>
          </p:nvPr>
        </p:nvSpPr>
        <p:spPr>
          <a:xfrm>
            <a:off x="381000" y="1905000"/>
            <a:ext cx="4267200" cy="4525963"/>
          </a:xfrm>
          <a:ln>
            <a:solidFill>
              <a:schemeClr val="accent1"/>
            </a:solidFill>
          </a:ln>
        </p:spPr>
        <p:txBody>
          <a:bodyPr>
            <a:normAutofit/>
          </a:bodyPr>
          <a:lstStyle/>
          <a:p>
            <a:r>
              <a:rPr lang="en-US" dirty="0" smtClean="0"/>
              <a:t>A different Approach!</a:t>
            </a:r>
          </a:p>
          <a:p>
            <a:r>
              <a:rPr lang="en-US" dirty="0" smtClean="0"/>
              <a:t>Problem or unmet need.</a:t>
            </a:r>
          </a:p>
          <a:p>
            <a:r>
              <a:rPr lang="en-US" dirty="0" smtClean="0"/>
              <a:t>Market Size</a:t>
            </a:r>
          </a:p>
          <a:p>
            <a:r>
              <a:rPr lang="en-US" dirty="0" smtClean="0"/>
              <a:t>Target Market</a:t>
            </a:r>
          </a:p>
          <a:p>
            <a:r>
              <a:rPr lang="en-US" dirty="0" smtClean="0"/>
              <a:t>Opportunity Size </a:t>
            </a:r>
          </a:p>
          <a:p>
            <a:r>
              <a:rPr lang="en-US" dirty="0" smtClean="0"/>
              <a:t>Solution: Product and/or Service</a:t>
            </a:r>
          </a:p>
          <a:p>
            <a:endParaRPr lang="en-US" dirty="0"/>
          </a:p>
        </p:txBody>
      </p:sp>
      <p:sp>
        <p:nvSpPr>
          <p:cNvPr id="4" name="Content Placeholder 2"/>
          <p:cNvSpPr txBox="1">
            <a:spLocks/>
          </p:cNvSpPr>
          <p:nvPr/>
        </p:nvSpPr>
        <p:spPr>
          <a:xfrm>
            <a:off x="4876800" y="1905000"/>
            <a:ext cx="4038600" cy="4495800"/>
          </a:xfrm>
          <a:prstGeom prst="rect">
            <a:avLst/>
          </a:prstGeom>
          <a:ln>
            <a:solidFill>
              <a:schemeClr val="accent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Product Testing.</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Fine tune the product.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Commercialize the product.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Revenues – Profit – Losses etc.</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1" end="1"/>
                                            </p:txEl>
                                          </p:spTgt>
                                        </p:tgtEl>
                                        <p:attrNameLst>
                                          <p:attrName>style.visibility</p:attrName>
                                        </p:attrNameLst>
                                      </p:cBhvr>
                                      <p:to>
                                        <p:strVal val="visible"/>
                                      </p:to>
                                    </p:set>
                                    <p:anim calcmode="lin" valueType="num">
                                      <p:cBhvr additive="base">
                                        <p:cTn id="4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additive="base">
                                        <p:cTn id="5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3" end="3"/>
                                            </p:txEl>
                                          </p:spTgt>
                                        </p:tgtEl>
                                        <p:attrNameLst>
                                          <p:attrName>style.visibility</p:attrName>
                                        </p:attrNameLst>
                                      </p:cBhvr>
                                      <p:to>
                                        <p:strVal val="visible"/>
                                      </p:to>
                                    </p:set>
                                    <p:anim calcmode="lin" valueType="num">
                                      <p:cBhvr additive="base">
                                        <p:cTn id="6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3600" b="1" dirty="0" smtClean="0"/>
              <a:t>Why Prepare a Business Plan</a:t>
            </a:r>
            <a:endParaRPr lang="en-US" sz="3600" b="1" dirty="0"/>
          </a:p>
        </p:txBody>
      </p:sp>
      <p:sp>
        <p:nvSpPr>
          <p:cNvPr id="3" name="Content Placeholder 2"/>
          <p:cNvSpPr>
            <a:spLocks noGrp="1"/>
          </p:cNvSpPr>
          <p:nvPr>
            <p:ph idx="1"/>
          </p:nvPr>
        </p:nvSpPr>
        <p:spPr>
          <a:xfrm>
            <a:off x="914400" y="1676400"/>
            <a:ext cx="8229600" cy="4525963"/>
          </a:xfrm>
        </p:spPr>
        <p:txBody>
          <a:bodyPr>
            <a:normAutofit/>
          </a:bodyPr>
          <a:lstStyle/>
          <a:p>
            <a:pPr>
              <a:buNone/>
            </a:pPr>
            <a:r>
              <a:rPr lang="en-US" dirty="0" smtClean="0"/>
              <a:t>To:</a:t>
            </a:r>
          </a:p>
          <a:p>
            <a:r>
              <a:rPr lang="en-US" dirty="0" smtClean="0"/>
              <a:t>Test the feasibility of your idea.</a:t>
            </a:r>
          </a:p>
          <a:p>
            <a:r>
              <a:rPr lang="en-US" dirty="0" smtClean="0"/>
              <a:t>Hire a great team!</a:t>
            </a:r>
          </a:p>
          <a:p>
            <a:r>
              <a:rPr lang="en-US" dirty="0" smtClean="0"/>
              <a:t>Get the best/economical resources</a:t>
            </a:r>
          </a:p>
          <a:p>
            <a:r>
              <a:rPr lang="en-US" dirty="0" smtClean="0"/>
              <a:t>Develop strategic alliances. </a:t>
            </a:r>
          </a:p>
          <a:p>
            <a:r>
              <a:rPr lang="en-US" dirty="0" smtClean="0"/>
              <a:t>Secure funding / investment. </a:t>
            </a:r>
          </a:p>
          <a:p>
            <a:r>
              <a:rPr lang="en-US" dirty="0" smtClean="0"/>
              <a:t>Prepare a long-term plan.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3600" b="1" dirty="0" smtClean="0"/>
              <a:t>Market</a:t>
            </a:r>
            <a:endParaRPr lang="en-US" sz="3600" b="1" dirty="0"/>
          </a:p>
        </p:txBody>
      </p:sp>
      <p:sp>
        <p:nvSpPr>
          <p:cNvPr id="3" name="Content Placeholder 2"/>
          <p:cNvSpPr>
            <a:spLocks noGrp="1"/>
          </p:cNvSpPr>
          <p:nvPr>
            <p:ph idx="1"/>
          </p:nvPr>
        </p:nvSpPr>
        <p:spPr>
          <a:xfrm>
            <a:off x="685800" y="1676400"/>
            <a:ext cx="8229600" cy="4754563"/>
          </a:xfrm>
        </p:spPr>
        <p:txBody>
          <a:bodyPr>
            <a:normAutofit fontScale="70000" lnSpcReduction="20000"/>
          </a:bodyPr>
          <a:lstStyle/>
          <a:p>
            <a:pPr>
              <a:buNone/>
            </a:pPr>
            <a:r>
              <a:rPr lang="en-US" sz="4600" b="1" dirty="0" smtClean="0"/>
              <a:t>Market Size : </a:t>
            </a:r>
          </a:p>
          <a:p>
            <a:r>
              <a:rPr lang="en-US" sz="4000" dirty="0" smtClean="0"/>
              <a:t>Number of buyers and sellers in a market. </a:t>
            </a:r>
          </a:p>
          <a:p>
            <a:pPr>
              <a:buNone/>
            </a:pPr>
            <a:endParaRPr lang="en-US" dirty="0" smtClean="0"/>
          </a:p>
          <a:p>
            <a:pPr>
              <a:buNone/>
            </a:pPr>
            <a:r>
              <a:rPr lang="en-US" sz="4600" b="1" dirty="0" smtClean="0"/>
              <a:t>Market Value:</a:t>
            </a:r>
          </a:p>
          <a:p>
            <a:pPr>
              <a:buNone/>
            </a:pPr>
            <a:r>
              <a:rPr lang="en-US" sz="4000" dirty="0" smtClean="0"/>
              <a:t>Total exchange of money in the market. </a:t>
            </a:r>
          </a:p>
          <a:p>
            <a:r>
              <a:rPr lang="en-US" sz="4000" dirty="0" smtClean="0"/>
              <a:t>Production.</a:t>
            </a:r>
          </a:p>
          <a:p>
            <a:r>
              <a:rPr lang="en-US" sz="4000" dirty="0" smtClean="0"/>
              <a:t>Wholesale.</a:t>
            </a:r>
          </a:p>
          <a:p>
            <a:r>
              <a:rPr lang="en-US" sz="4000" dirty="0" smtClean="0"/>
              <a:t>Retail. </a:t>
            </a:r>
          </a:p>
          <a:p>
            <a:pPr>
              <a:buNone/>
            </a:pPr>
            <a:endParaRPr lang="en-US" dirty="0" smtClean="0"/>
          </a:p>
          <a:p>
            <a:pPr>
              <a:buNone/>
            </a:pPr>
            <a:r>
              <a:rPr lang="en-US" sz="5100" b="1" dirty="0" smtClean="0"/>
              <a:t>Why is it so important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8229600" cy="4525963"/>
          </a:xfrm>
        </p:spPr>
        <p:txBody>
          <a:bodyPr>
            <a:normAutofit/>
          </a:bodyPr>
          <a:lstStyle/>
          <a:p>
            <a:pPr>
              <a:buNone/>
            </a:pPr>
            <a:r>
              <a:rPr lang="en-US" dirty="0" smtClean="0"/>
              <a:t>It Answers  Key Questions:</a:t>
            </a:r>
          </a:p>
          <a:p>
            <a:pPr>
              <a:buNone/>
            </a:pPr>
            <a:r>
              <a:rPr lang="en-US" dirty="0" smtClean="0"/>
              <a:t>1. </a:t>
            </a:r>
            <a:r>
              <a:rPr lang="en-US" sz="2800" dirty="0" smtClean="0"/>
              <a:t>Where we are going with our product/service ?</a:t>
            </a:r>
          </a:p>
          <a:p>
            <a:pPr>
              <a:buNone/>
            </a:pPr>
            <a:r>
              <a:rPr lang="en-US" sz="2800" dirty="0" smtClean="0"/>
              <a:t>2</a:t>
            </a:r>
            <a:r>
              <a:rPr lang="en-US" dirty="0" smtClean="0"/>
              <a:t>. </a:t>
            </a:r>
            <a:r>
              <a:rPr lang="en-US" sz="2800" dirty="0" smtClean="0"/>
              <a:t>How are we going to get there ?</a:t>
            </a:r>
          </a:p>
          <a:p>
            <a:pPr>
              <a:buNone/>
            </a:pPr>
            <a:r>
              <a:rPr lang="en-US" sz="2800" dirty="0" smtClean="0"/>
              <a:t>3. Is the market big enough to interest us ?</a:t>
            </a:r>
          </a:p>
          <a:p>
            <a:pPr>
              <a:buNone/>
            </a:pPr>
            <a:r>
              <a:rPr lang="en-US" sz="2800" dirty="0" smtClean="0"/>
              <a:t>4. Is there a long-term potential for our product/service. </a:t>
            </a:r>
          </a:p>
          <a:p>
            <a:pPr>
              <a:buNone/>
            </a:pPr>
            <a:r>
              <a:rPr lang="en-US" sz="2800" dirty="0" smtClean="0"/>
              <a:t>5. Is the market profitable enough  ?</a:t>
            </a:r>
          </a:p>
          <a:p>
            <a:pPr>
              <a:buNone/>
            </a:pPr>
            <a:r>
              <a:rPr lang="en-US" sz="2800" dirty="0" smtClean="0"/>
              <a:t>6. Who are the main players ?</a:t>
            </a:r>
          </a:p>
          <a:p>
            <a:pPr>
              <a:buNone/>
            </a:pPr>
            <a:endParaRPr lang="en-US" dirty="0" smtClean="0"/>
          </a:p>
          <a:p>
            <a:endParaRPr lang="en-US" dirty="0"/>
          </a:p>
        </p:txBody>
      </p:sp>
      <p:sp>
        <p:nvSpPr>
          <p:cNvPr id="4" name="Title 1"/>
          <p:cNvSpPr>
            <a:spLocks noGrp="1"/>
          </p:cNvSpPr>
          <p:nvPr>
            <p:ph type="title"/>
          </p:nvPr>
        </p:nvSpPr>
        <p:spPr>
          <a:xfrm>
            <a:off x="457200" y="685800"/>
            <a:ext cx="8229600" cy="1143000"/>
          </a:xfrm>
        </p:spPr>
        <p:txBody>
          <a:bodyPr>
            <a:normAutofit/>
          </a:bodyPr>
          <a:lstStyle/>
          <a:p>
            <a:r>
              <a:rPr lang="en-US" sz="3600" b="1" dirty="0" smtClean="0"/>
              <a:t>Market</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0"/>
            <a:ext cx="8229600" cy="838200"/>
          </a:xfrm>
        </p:spPr>
        <p:txBody>
          <a:bodyPr>
            <a:normAutofit fontScale="90000"/>
          </a:bodyPr>
          <a:lstStyle/>
          <a:p>
            <a:r>
              <a:rPr lang="en-US" sz="4000" b="1" dirty="0" smtClean="0"/>
              <a:t>Market Segmentation – Target Market. </a:t>
            </a:r>
            <a:r>
              <a:rPr lang="en-US" dirty="0" smtClean="0"/>
              <a:t/>
            </a:r>
            <a:br>
              <a:rPr lang="en-US" dirty="0" smtClean="0"/>
            </a:br>
            <a:endParaRPr lang="en-US" dirty="0"/>
          </a:p>
        </p:txBody>
      </p:sp>
      <p:sp>
        <p:nvSpPr>
          <p:cNvPr id="3" name="Content Placeholder 2"/>
          <p:cNvSpPr>
            <a:spLocks noGrp="1"/>
          </p:cNvSpPr>
          <p:nvPr>
            <p:ph idx="1"/>
          </p:nvPr>
        </p:nvSpPr>
        <p:spPr>
          <a:xfrm>
            <a:off x="457200" y="2133600"/>
            <a:ext cx="8229600" cy="4525963"/>
          </a:xfrm>
        </p:spPr>
        <p:txBody>
          <a:bodyPr/>
          <a:lstStyle/>
          <a:p>
            <a:r>
              <a:rPr lang="en-US" dirty="0" smtClean="0"/>
              <a:t>Geographic Segmentation ( Location)</a:t>
            </a:r>
          </a:p>
          <a:p>
            <a:r>
              <a:rPr lang="en-US" dirty="0" smtClean="0"/>
              <a:t>Demographic Segmentation ( Age, income )</a:t>
            </a:r>
          </a:p>
          <a:p>
            <a:r>
              <a:rPr lang="en-US" dirty="0" smtClean="0"/>
              <a:t>Psychographic Segmentation. (lifestyle – urban, rural, music lover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800" y="1752600"/>
            <a:ext cx="8229600" cy="4419600"/>
          </a:xfrm>
          <a:solidFill>
            <a:schemeClr val="accent2">
              <a:lumMod val="20000"/>
              <a:lumOff val="80000"/>
            </a:schemeClr>
          </a:solidFill>
        </p:spPr>
        <p:txBody>
          <a:bodyPr>
            <a:normAutofit fontScale="92500" lnSpcReduction="10000"/>
          </a:bodyPr>
          <a:lstStyle/>
          <a:p>
            <a:r>
              <a:rPr lang="en-US" dirty="0" smtClean="0"/>
              <a:t>Now you select the target market and calculate the opportunity Size. </a:t>
            </a:r>
          </a:p>
          <a:p>
            <a:r>
              <a:rPr lang="en-US" dirty="0" smtClean="0"/>
              <a:t>Identify the problem, unmet need, you are going to solve. E.g. </a:t>
            </a:r>
          </a:p>
          <a:p>
            <a:pPr lvl="1"/>
            <a:r>
              <a:rPr lang="en-US" dirty="0" smtClean="0"/>
              <a:t>New applications of existing technologies</a:t>
            </a:r>
          </a:p>
          <a:p>
            <a:pPr lvl="1"/>
            <a:r>
              <a:rPr lang="en-US" dirty="0" smtClean="0"/>
              <a:t>Process innovation. </a:t>
            </a:r>
          </a:p>
          <a:p>
            <a:pPr lvl="1"/>
            <a:r>
              <a:rPr lang="en-US" dirty="0" smtClean="0"/>
              <a:t>Improving supply chain.</a:t>
            </a:r>
          </a:p>
          <a:p>
            <a:pPr lvl="1"/>
            <a:r>
              <a:rPr lang="en-US" dirty="0" smtClean="0"/>
              <a:t>Enhancing the life, value, applications of current product / service.</a:t>
            </a:r>
          </a:p>
          <a:p>
            <a:pPr lvl="1"/>
            <a:r>
              <a:rPr lang="en-US" dirty="0" smtClean="0"/>
              <a:t>Paradigm shifting……………… ! </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dirty="0" smtClean="0"/>
              <a:t/>
            </a:r>
            <a:br>
              <a:rPr lang="en-US" dirty="0" smtClean="0"/>
            </a:br>
            <a:r>
              <a:rPr lang="en-US" dirty="0"/>
              <a:t/>
            </a:r>
            <a:br>
              <a:rPr lang="en-US" dirty="0"/>
            </a:br>
            <a:r>
              <a:rPr lang="en-US" sz="4000" b="1" dirty="0" smtClean="0"/>
              <a:t>R&amp;D Phase</a:t>
            </a:r>
            <a:br>
              <a:rPr lang="en-US" sz="4000" b="1" dirty="0" smtClean="0"/>
            </a:br>
            <a:endParaRPr lang="en-US" b="1" dirty="0"/>
          </a:p>
        </p:txBody>
      </p:sp>
      <p:sp>
        <p:nvSpPr>
          <p:cNvPr id="3" name="Content Placeholder 2"/>
          <p:cNvSpPr>
            <a:spLocks noGrp="1"/>
          </p:cNvSpPr>
          <p:nvPr>
            <p:ph idx="1"/>
          </p:nvPr>
        </p:nvSpPr>
        <p:spPr>
          <a:xfrm>
            <a:off x="609600" y="1676400"/>
            <a:ext cx="8229600" cy="4525963"/>
          </a:xfrm>
          <a:solidFill>
            <a:schemeClr val="accent2">
              <a:lumMod val="20000"/>
              <a:lumOff val="80000"/>
            </a:schemeClr>
          </a:solidFill>
        </p:spPr>
        <p:txBody>
          <a:bodyPr>
            <a:normAutofit fontScale="92500" lnSpcReduction="10000"/>
          </a:bodyPr>
          <a:lstStyle/>
          <a:p>
            <a:pPr marL="514350" indent="-514350">
              <a:buAutoNum type="arabicPeriod"/>
            </a:pPr>
            <a:r>
              <a:rPr lang="en-US" dirty="0" smtClean="0"/>
              <a:t>Establish product goals &amp; attributes based on customer needs. </a:t>
            </a:r>
          </a:p>
          <a:p>
            <a:pPr marL="514350" indent="-514350">
              <a:buAutoNum type="arabicPeriod"/>
            </a:pPr>
            <a:r>
              <a:rPr lang="en-US" dirty="0" smtClean="0"/>
              <a:t>Identify components and parameters available for selection or adjustment. </a:t>
            </a:r>
          </a:p>
          <a:p>
            <a:pPr marL="514350" indent="-514350">
              <a:buAutoNum type="arabicPeriod"/>
            </a:pPr>
            <a:r>
              <a:rPr lang="en-US" dirty="0" smtClean="0"/>
              <a:t>Write the performance specs for the product.</a:t>
            </a:r>
          </a:p>
          <a:p>
            <a:pPr marL="514350" indent="-514350">
              <a:buAutoNum type="arabicPeriod"/>
            </a:pPr>
            <a:r>
              <a:rPr lang="en-US" dirty="0" smtClean="0"/>
              <a:t>Establish product configuration. </a:t>
            </a:r>
          </a:p>
          <a:p>
            <a:pPr marL="514350" indent="-514350">
              <a:buAutoNum type="arabicPeriod"/>
            </a:pPr>
            <a:r>
              <a:rPr lang="en-US" dirty="0" smtClean="0"/>
              <a:t>Select the components of the product </a:t>
            </a:r>
          </a:p>
          <a:p>
            <a:pPr marL="514350" indent="-514350">
              <a:buAutoNum type="arabicPeriod"/>
            </a:pPr>
            <a:r>
              <a:rPr lang="en-US" dirty="0" smtClean="0"/>
              <a:t>Optimize the parameters of the product. </a:t>
            </a:r>
          </a:p>
          <a:p>
            <a:pPr marL="514350" indent="-514350">
              <a:buAutoNum type="arabicPeriod"/>
            </a:pPr>
            <a:r>
              <a:rPr lang="en-US" dirty="0" smtClean="0"/>
              <a:t>Develop Prototype. </a:t>
            </a:r>
          </a:p>
          <a:p>
            <a:pPr marL="514350" indent="-514350">
              <a:buAutoNum type="arabicPeriod"/>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3600" b="1" dirty="0" smtClean="0"/>
              <a:t>Competitive Analysis.  </a:t>
            </a:r>
            <a:endParaRPr lang="en-US" sz="3600" b="1" dirty="0"/>
          </a:p>
        </p:txBody>
      </p:sp>
      <p:sp>
        <p:nvSpPr>
          <p:cNvPr id="3" name="Content Placeholder 2"/>
          <p:cNvSpPr>
            <a:spLocks noGrp="1"/>
          </p:cNvSpPr>
          <p:nvPr>
            <p:ph idx="1"/>
          </p:nvPr>
        </p:nvSpPr>
        <p:spPr>
          <a:xfrm>
            <a:off x="457200" y="1981200"/>
            <a:ext cx="8229600" cy="4525963"/>
          </a:xfrm>
        </p:spPr>
        <p:txBody>
          <a:bodyPr/>
          <a:lstStyle/>
          <a:p>
            <a:pPr marL="514350" indent="-514350">
              <a:buAutoNum type="arabicPeriod"/>
            </a:pPr>
            <a:r>
              <a:rPr lang="en-US" i="1" dirty="0" smtClean="0"/>
              <a:t>Product/Service </a:t>
            </a:r>
            <a:endParaRPr lang="en-US" dirty="0"/>
          </a:p>
          <a:p>
            <a:r>
              <a:rPr lang="en-US" dirty="0"/>
              <a:t>Top products/services </a:t>
            </a:r>
          </a:p>
          <a:p>
            <a:r>
              <a:rPr lang="en-US" dirty="0"/>
              <a:t>Product/Service Success Analysis </a:t>
            </a:r>
          </a:p>
          <a:p>
            <a:r>
              <a:rPr lang="en-US" dirty="0"/>
              <a:t>Product Weaknesses </a:t>
            </a:r>
          </a:p>
          <a:p>
            <a:r>
              <a:rPr lang="en-US" dirty="0"/>
              <a:t>New Products/Services </a:t>
            </a:r>
          </a:p>
          <a:p>
            <a:r>
              <a:rPr lang="en-US" dirty="0"/>
              <a:t>New Product/Service Success Analysis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br>
              <a:rPr lang="en-US"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40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Entrepreneurial Culture </a:t>
            </a:r>
            <a:endParaRPr lang="en-US" sz="40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p:txBody>
          <a:bodyPr>
            <a:normAutofit/>
          </a:bodyPr>
          <a:lstStyle/>
          <a:p>
            <a:endParaRPr lang="en-US" sz="2800" dirty="0" smtClean="0">
              <a:latin typeface="Baskerville Old Face" panose="02020602080505020303" pitchFamily="18" charset="0"/>
            </a:endParaRPr>
          </a:p>
          <a:p>
            <a:pPr>
              <a:buNone/>
            </a:pPr>
            <a:r>
              <a:rPr lang="en-US" sz="2800" dirty="0" smtClean="0">
                <a:latin typeface="Baskerville Old Face" panose="02020602080505020303" pitchFamily="18" charset="0"/>
              </a:rPr>
              <a:t>   	Culture, a broad word that one defines as "The collective programming of the mind which distinguishes the members of one human group from another.</a:t>
            </a:r>
          </a:p>
          <a:p>
            <a:pPr>
              <a:buNone/>
            </a:pPr>
            <a:r>
              <a:rPr lang="en-US" sz="2800" dirty="0" smtClean="0">
                <a:latin typeface="Baskerville Old Face" panose="02020602080505020303" pitchFamily="18" charset="0"/>
              </a:rPr>
              <a:t>		</a:t>
            </a:r>
          </a:p>
          <a:p>
            <a:pPr>
              <a:buNone/>
            </a:pPr>
            <a:r>
              <a:rPr lang="en-US" sz="2800" dirty="0">
                <a:latin typeface="Baskerville Old Face" panose="02020602080505020303" pitchFamily="18" charset="0"/>
              </a:rPr>
              <a:t>	</a:t>
            </a:r>
            <a:r>
              <a:rPr lang="en-US" sz="2800" dirty="0" smtClean="0">
                <a:latin typeface="Baskerville Old Face" panose="02020602080505020303" pitchFamily="18" charset="0"/>
              </a:rPr>
              <a:t>	Entrepreneurial Culture, in this sense, includes systems of values; and values are among the building blocks of entrepreneurial ecosystem. </a:t>
            </a:r>
          </a:p>
          <a:p>
            <a:endParaRPr lang="en-US" sz="2800" dirty="0">
              <a:latin typeface="Baskerville Old Face" panose="02020602080505020303" pitchFamily="18" charset="0"/>
            </a:endParaRPr>
          </a:p>
        </p:txBody>
      </p:sp>
    </p:spTree>
    <p:extLst>
      <p:ext uri="{BB962C8B-B14F-4D97-AF65-F5344CB8AC3E}">
        <p14:creationId xmlns:p14="http://schemas.microsoft.com/office/powerpoint/2010/main" val="31433152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a:bodyPr>
          <a:lstStyle/>
          <a:p>
            <a:r>
              <a:rPr lang="en-US" sz="3600" b="1" dirty="0" smtClean="0"/>
              <a:t>Competitive Analysis ( Contd.)</a:t>
            </a:r>
            <a:endParaRPr lang="en-US" sz="3600" b="1" dirty="0"/>
          </a:p>
        </p:txBody>
      </p:sp>
      <p:sp>
        <p:nvSpPr>
          <p:cNvPr id="3" name="Content Placeholder 2"/>
          <p:cNvSpPr>
            <a:spLocks noGrp="1"/>
          </p:cNvSpPr>
          <p:nvPr>
            <p:ph idx="1"/>
          </p:nvPr>
        </p:nvSpPr>
        <p:spPr>
          <a:xfrm>
            <a:off x="533400" y="2133600"/>
            <a:ext cx="8229600" cy="4525963"/>
          </a:xfrm>
        </p:spPr>
        <p:txBody>
          <a:bodyPr/>
          <a:lstStyle/>
          <a:p>
            <a:pPr>
              <a:buNone/>
            </a:pPr>
            <a:r>
              <a:rPr lang="en-US" i="1" dirty="0" smtClean="0"/>
              <a:t>2. Human </a:t>
            </a:r>
            <a:r>
              <a:rPr lang="en-US" i="1" dirty="0"/>
              <a:t>Factor</a:t>
            </a:r>
            <a:endParaRPr lang="en-US" dirty="0"/>
          </a:p>
          <a:p>
            <a:r>
              <a:rPr lang="en-US" dirty="0"/>
              <a:t>Retention Rate </a:t>
            </a:r>
          </a:p>
          <a:p>
            <a:r>
              <a:rPr lang="en-US" dirty="0"/>
              <a:t>Employee Longevity </a:t>
            </a:r>
          </a:p>
          <a:p>
            <a:r>
              <a:rPr lang="en-US" dirty="0"/>
              <a:t>Service Quality   </a:t>
            </a:r>
          </a:p>
          <a:p>
            <a:r>
              <a:rPr lang="en-US" dirty="0"/>
              <a:t>Market Penetration   </a:t>
            </a:r>
          </a:p>
          <a:p>
            <a:r>
              <a:rPr lang="en-US" dirty="0"/>
              <a:t>Dissatisfaction Control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US" sz="3600" b="1" dirty="0" smtClean="0"/>
              <a:t>Competitive Analysis ( Contd.)</a:t>
            </a:r>
            <a:endParaRPr lang="en-US" sz="3600" b="1" dirty="0"/>
          </a:p>
        </p:txBody>
      </p:sp>
      <p:sp>
        <p:nvSpPr>
          <p:cNvPr id="3" name="Content Placeholder 2"/>
          <p:cNvSpPr>
            <a:spLocks noGrp="1"/>
          </p:cNvSpPr>
          <p:nvPr>
            <p:ph idx="1"/>
          </p:nvPr>
        </p:nvSpPr>
        <p:spPr>
          <a:xfrm>
            <a:off x="457200" y="1981200"/>
            <a:ext cx="8229600" cy="4525963"/>
          </a:xfrm>
        </p:spPr>
        <p:txBody>
          <a:bodyPr/>
          <a:lstStyle/>
          <a:p>
            <a:pPr>
              <a:buNone/>
            </a:pPr>
            <a:r>
              <a:rPr lang="en-US" i="1" dirty="0" smtClean="0"/>
              <a:t>3. Financial Factor</a:t>
            </a:r>
            <a:endParaRPr lang="en-US" dirty="0"/>
          </a:p>
          <a:p>
            <a:r>
              <a:rPr lang="en-US" dirty="0"/>
              <a:t>Operating Profit Margin </a:t>
            </a:r>
          </a:p>
          <a:p>
            <a:r>
              <a:rPr lang="en-US" dirty="0"/>
              <a:t>Net Profit Margin </a:t>
            </a:r>
          </a:p>
          <a:p>
            <a:r>
              <a:rPr lang="en-US" dirty="0"/>
              <a:t>Return on Assets</a:t>
            </a:r>
          </a:p>
          <a:p>
            <a:r>
              <a:rPr lang="en-US" dirty="0"/>
              <a:t>Return on Equity</a:t>
            </a:r>
          </a:p>
          <a:p>
            <a:r>
              <a:rPr lang="en-US" dirty="0"/>
              <a:t>Cash Flow Growth vs. average Cash Flow Growth Within the Industry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3600" b="1" dirty="0" smtClean="0"/>
              <a:t>Competitive Analysis ( Contd.)</a:t>
            </a:r>
            <a:endParaRPr lang="en-US" sz="3600" b="1" dirty="0"/>
          </a:p>
        </p:txBody>
      </p:sp>
      <p:sp>
        <p:nvSpPr>
          <p:cNvPr id="3" name="Content Placeholder 2"/>
          <p:cNvSpPr>
            <a:spLocks noGrp="1"/>
          </p:cNvSpPr>
          <p:nvPr>
            <p:ph idx="1"/>
          </p:nvPr>
        </p:nvSpPr>
        <p:spPr>
          <a:xfrm>
            <a:off x="457200" y="2057400"/>
            <a:ext cx="8229600" cy="4525963"/>
          </a:xfrm>
        </p:spPr>
        <p:txBody>
          <a:bodyPr>
            <a:normAutofit fontScale="92500" lnSpcReduction="20000"/>
          </a:bodyPr>
          <a:lstStyle/>
          <a:p>
            <a:pPr>
              <a:buNone/>
            </a:pPr>
            <a:r>
              <a:rPr lang="en-US" i="1" dirty="0" smtClean="0"/>
              <a:t>4. Strategy </a:t>
            </a:r>
            <a:r>
              <a:rPr lang="en-US" i="1" dirty="0"/>
              <a:t>and Tactics </a:t>
            </a:r>
            <a:endParaRPr lang="en-US" dirty="0"/>
          </a:p>
          <a:p>
            <a:r>
              <a:rPr lang="en-US" dirty="0"/>
              <a:t>Competitor Objectives </a:t>
            </a:r>
          </a:p>
          <a:p>
            <a:pPr>
              <a:buNone/>
            </a:pPr>
            <a:r>
              <a:rPr lang="en-US" dirty="0" smtClean="0"/>
              <a:t>    Company's objectives VS Competitor's </a:t>
            </a:r>
            <a:r>
              <a:rPr lang="en-US" dirty="0"/>
              <a:t>objectives </a:t>
            </a:r>
            <a:r>
              <a:rPr lang="en-US" dirty="0" smtClean="0"/>
              <a:t>-growth </a:t>
            </a:r>
            <a:r>
              <a:rPr lang="en-US" dirty="0"/>
              <a:t>rate, customer loyalty, market share, technology </a:t>
            </a:r>
            <a:r>
              <a:rPr lang="en-US" dirty="0" smtClean="0"/>
              <a:t>leadership, etc.) </a:t>
            </a:r>
            <a:r>
              <a:rPr lang="en-US" dirty="0"/>
              <a:t>allows to foresee and predict its actions.</a:t>
            </a:r>
          </a:p>
          <a:p>
            <a:r>
              <a:rPr lang="en-US" dirty="0" smtClean="0"/>
              <a:t>Responsiveness</a:t>
            </a:r>
          </a:p>
          <a:p>
            <a:pPr>
              <a:buNone/>
            </a:pPr>
            <a:r>
              <a:rPr lang="en-US" dirty="0" smtClean="0"/>
              <a:t>    Company's </a:t>
            </a:r>
            <a:r>
              <a:rPr lang="en-US" dirty="0"/>
              <a:t>ability </a:t>
            </a:r>
            <a:r>
              <a:rPr lang="en-US" dirty="0" smtClean="0"/>
              <a:t>to react VS Competitors ability to react  e.g. with </a:t>
            </a:r>
            <a:r>
              <a:rPr lang="en-US" dirty="0"/>
              <a:t>large cash reserves </a:t>
            </a:r>
            <a:r>
              <a:rPr lang="en-US" dirty="0" smtClean="0"/>
              <a:t>you can act </a:t>
            </a:r>
            <a:r>
              <a:rPr lang="en-US" dirty="0"/>
              <a:t>both defensively and </a:t>
            </a:r>
            <a:r>
              <a:rPr lang="en-US" dirty="0" smtClean="0"/>
              <a:t>offensively</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3600" b="1" dirty="0" smtClean="0"/>
              <a:t>Features</a:t>
            </a:r>
            <a:endParaRPr lang="en-US" sz="3600" b="1" dirty="0"/>
          </a:p>
        </p:txBody>
      </p:sp>
      <p:pic>
        <p:nvPicPr>
          <p:cNvPr id="4" name="Content Placeholder 3" descr="table-en.jpg"/>
          <p:cNvPicPr>
            <a:picLocks noGrp="1" noChangeAspect="1"/>
          </p:cNvPicPr>
          <p:nvPr>
            <p:ph idx="1"/>
          </p:nvPr>
        </p:nvPicPr>
        <p:blipFill>
          <a:blip r:embed="rId2"/>
          <a:stretch>
            <a:fillRect/>
          </a:stretch>
        </p:blipFill>
        <p:spPr>
          <a:xfrm>
            <a:off x="1600200" y="1752600"/>
            <a:ext cx="6536817" cy="4800600"/>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a:bodyPr>
          <a:lstStyle/>
          <a:p>
            <a:r>
              <a:rPr lang="en-US" sz="3600" b="1" dirty="0" smtClean="0"/>
              <a:t>Go-to-market Strategy</a:t>
            </a:r>
            <a:endParaRPr lang="en-US" sz="3600" b="1" dirty="0"/>
          </a:p>
        </p:txBody>
      </p:sp>
      <p:sp>
        <p:nvSpPr>
          <p:cNvPr id="3" name="Content Placeholder 2"/>
          <p:cNvSpPr>
            <a:spLocks noGrp="1"/>
          </p:cNvSpPr>
          <p:nvPr>
            <p:ph idx="1"/>
          </p:nvPr>
        </p:nvSpPr>
        <p:spPr>
          <a:xfrm>
            <a:off x="533400" y="2133600"/>
            <a:ext cx="8229600" cy="4267200"/>
          </a:xfrm>
        </p:spPr>
        <p:txBody>
          <a:bodyPr>
            <a:normAutofit/>
          </a:bodyPr>
          <a:lstStyle/>
          <a:p>
            <a:pPr marL="514350" indent="-514350">
              <a:buNone/>
            </a:pPr>
            <a:r>
              <a:rPr lang="en-US" dirty="0" smtClean="0"/>
              <a:t>Current Market Scenario can be characterized </a:t>
            </a:r>
          </a:p>
          <a:p>
            <a:pPr marL="514350" indent="-514350">
              <a:buNone/>
            </a:pPr>
            <a:r>
              <a:rPr lang="en-US" dirty="0" smtClean="0"/>
              <a:t>as:  hyper-competition</a:t>
            </a:r>
            <a:r>
              <a:rPr lang="en-US" dirty="0"/>
              <a:t>, shortening lifecycles, </a:t>
            </a:r>
            <a:endParaRPr lang="en-US" dirty="0" smtClean="0"/>
          </a:p>
          <a:p>
            <a:pPr marL="514350" indent="-514350">
              <a:buNone/>
            </a:pPr>
            <a:r>
              <a:rPr lang="en-US" dirty="0" smtClean="0"/>
              <a:t>rapid commoditization </a:t>
            </a:r>
            <a:r>
              <a:rPr lang="en-US" dirty="0"/>
              <a:t>and complex </a:t>
            </a:r>
            <a:r>
              <a:rPr lang="en-US" dirty="0" smtClean="0"/>
              <a:t>ecosystems</a:t>
            </a:r>
          </a:p>
          <a:p>
            <a:pPr marL="514350" indent="-514350">
              <a:buNone/>
            </a:pPr>
            <a:endParaRPr lang="en-US" dirty="0" smtClean="0"/>
          </a:p>
          <a:p>
            <a:pPr marL="514350" indent="-514350">
              <a:buAutoNum type="arabicPeriod"/>
            </a:pPr>
            <a:r>
              <a:rPr lang="en-US" dirty="0" smtClean="0"/>
              <a:t>What to sell ?</a:t>
            </a:r>
          </a:p>
          <a:p>
            <a:pPr marL="514350" indent="-514350">
              <a:buAutoNum type="arabicPeriod"/>
            </a:pPr>
            <a:r>
              <a:rPr lang="en-US" dirty="0" smtClean="0"/>
              <a:t>Whom to Sell ?</a:t>
            </a:r>
          </a:p>
          <a:p>
            <a:pPr marL="514350" indent="-514350">
              <a:buAutoNum type="arabicPeriod"/>
            </a:pPr>
            <a:r>
              <a:rPr lang="en-US" dirty="0" smtClean="0"/>
              <a:t>How to Sell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endParaRPr lang="en-US" dirty="0"/>
          </a:p>
        </p:txBody>
      </p:sp>
      <p:sp>
        <p:nvSpPr>
          <p:cNvPr id="3" name="Content Placeholder 2"/>
          <p:cNvSpPr>
            <a:spLocks noGrp="1"/>
          </p:cNvSpPr>
          <p:nvPr>
            <p:ph idx="1"/>
          </p:nvPr>
        </p:nvSpPr>
        <p:spPr>
          <a:xfrm>
            <a:off x="533400" y="1981200"/>
            <a:ext cx="8229600" cy="4525963"/>
          </a:xfrm>
          <a:solidFill>
            <a:schemeClr val="accent2">
              <a:lumMod val="20000"/>
              <a:lumOff val="80000"/>
            </a:schemeClr>
          </a:solidFill>
        </p:spPr>
        <p:txBody>
          <a:bodyPr>
            <a:normAutofit fontScale="85000" lnSpcReduction="20000"/>
          </a:bodyPr>
          <a:lstStyle/>
          <a:p>
            <a:r>
              <a:rPr lang="en-US" b="1" dirty="0"/>
              <a:t>Market Demand</a:t>
            </a:r>
            <a:r>
              <a:rPr lang="en-US" dirty="0"/>
              <a:t> - what is driving or inhibiting market demand for </a:t>
            </a:r>
            <a:r>
              <a:rPr lang="en-US" dirty="0" smtClean="0"/>
              <a:t>your product segment?</a:t>
            </a:r>
            <a:endParaRPr lang="en-US" dirty="0"/>
          </a:p>
          <a:p>
            <a:r>
              <a:rPr lang="en-US" b="1" dirty="0"/>
              <a:t>Customers</a:t>
            </a:r>
            <a:r>
              <a:rPr lang="en-US" dirty="0"/>
              <a:t> - what are customer needs, especially unmet needs, and what are their key buying factors?</a:t>
            </a:r>
          </a:p>
          <a:p>
            <a:r>
              <a:rPr lang="en-US" b="1" dirty="0"/>
              <a:t>Competition</a:t>
            </a:r>
            <a:r>
              <a:rPr lang="en-US" dirty="0"/>
              <a:t> - what competitive set best represents competition and how are they competing?</a:t>
            </a:r>
          </a:p>
          <a:p>
            <a:r>
              <a:rPr lang="en-US" b="1" dirty="0"/>
              <a:t>Differentiation</a:t>
            </a:r>
            <a:r>
              <a:rPr lang="en-US" dirty="0"/>
              <a:t> - what differentiators are sustainable &amp; difficult to replicate by competitors?</a:t>
            </a:r>
          </a:p>
          <a:p>
            <a:r>
              <a:rPr lang="en-US" b="1" dirty="0"/>
              <a:t>Solutions</a:t>
            </a:r>
            <a:r>
              <a:rPr lang="en-US" dirty="0"/>
              <a:t> - what solutions best meet market demand and customer needs?</a:t>
            </a:r>
          </a:p>
          <a:p>
            <a:r>
              <a:rPr lang="en-US" b="1" dirty="0"/>
              <a:t>Channels - what channel structure &amp; programs enable reaching desired customer segments cost-effectively?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3600" b="1" dirty="0" smtClean="0"/>
              <a:t>Business Model</a:t>
            </a:r>
            <a:endParaRPr lang="en-US" sz="3600" b="1" dirty="0"/>
          </a:p>
        </p:txBody>
      </p:sp>
      <p:sp>
        <p:nvSpPr>
          <p:cNvPr id="3" name="Content Placeholder 2"/>
          <p:cNvSpPr>
            <a:spLocks noGrp="1"/>
          </p:cNvSpPr>
          <p:nvPr>
            <p:ph idx="1"/>
          </p:nvPr>
        </p:nvSpPr>
        <p:spPr>
          <a:xfrm>
            <a:off x="457200" y="1981200"/>
            <a:ext cx="8229600" cy="4525963"/>
          </a:xfrm>
        </p:spPr>
        <p:txBody>
          <a:bodyPr>
            <a:normAutofit/>
          </a:bodyPr>
          <a:lstStyle/>
          <a:p>
            <a:r>
              <a:rPr lang="en-US" sz="2800" dirty="0" smtClean="0"/>
              <a:t>Value proposition - </a:t>
            </a:r>
            <a:r>
              <a:rPr lang="en-US" dirty="0" smtClean="0"/>
              <a:t>value of the product from the customer's perspective.</a:t>
            </a:r>
          </a:p>
          <a:p>
            <a:r>
              <a:rPr lang="en-US" sz="2800" dirty="0" smtClean="0"/>
              <a:t> Market segment</a:t>
            </a:r>
          </a:p>
          <a:p>
            <a:r>
              <a:rPr lang="en-US" sz="2800" dirty="0" smtClean="0"/>
              <a:t> Value chain structure - the firm's position and   </a:t>
            </a:r>
          </a:p>
          <a:p>
            <a:pPr>
              <a:buNone/>
            </a:pPr>
            <a:r>
              <a:rPr lang="en-US" sz="2800" dirty="0" smtClean="0"/>
              <a:t>      activities in the value chain</a:t>
            </a:r>
          </a:p>
          <a:p>
            <a:r>
              <a:rPr lang="en-US" sz="2800" dirty="0" smtClean="0"/>
              <a:t> Revenue generation and margins </a:t>
            </a:r>
          </a:p>
          <a:p>
            <a:r>
              <a:rPr lang="en-US" sz="2800" dirty="0" smtClean="0"/>
              <a:t> Competitive strategy - sustainable competitive </a:t>
            </a:r>
          </a:p>
          <a:p>
            <a:pPr>
              <a:buNone/>
            </a:pPr>
            <a:r>
              <a:rPr lang="en-US" sz="2800" dirty="0" smtClean="0"/>
              <a:t>      advantage</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3600" b="1" dirty="0" smtClean="0"/>
              <a:t>Business Model Examples</a:t>
            </a:r>
            <a:endParaRPr lang="en-US" sz="3600" b="1" dirty="0"/>
          </a:p>
        </p:txBody>
      </p:sp>
      <p:sp>
        <p:nvSpPr>
          <p:cNvPr id="3" name="Content Placeholder 2"/>
          <p:cNvSpPr>
            <a:spLocks noGrp="1"/>
          </p:cNvSpPr>
          <p:nvPr>
            <p:ph idx="1"/>
          </p:nvPr>
        </p:nvSpPr>
        <p:spPr>
          <a:xfrm>
            <a:off x="457200" y="1981200"/>
            <a:ext cx="8229600" cy="4525963"/>
          </a:xfrm>
        </p:spPr>
        <p:txBody>
          <a:bodyPr>
            <a:normAutofit/>
          </a:bodyPr>
          <a:lstStyle/>
          <a:p>
            <a:pPr lvl="0"/>
            <a:r>
              <a:rPr lang="en-US" sz="2800" dirty="0" smtClean="0"/>
              <a:t>Bricks and clicks Model – Order online collect from store</a:t>
            </a:r>
          </a:p>
          <a:p>
            <a:r>
              <a:rPr lang="en-US" sz="2800" dirty="0" smtClean="0"/>
              <a:t>Cutting out the middleman Model</a:t>
            </a:r>
          </a:p>
          <a:p>
            <a:pPr lvl="0"/>
            <a:r>
              <a:rPr lang="en-US" sz="2800" dirty="0" smtClean="0"/>
              <a:t>Direct sales model</a:t>
            </a:r>
          </a:p>
          <a:p>
            <a:pPr lvl="0"/>
            <a:r>
              <a:rPr lang="en-US" sz="2800" dirty="0" smtClean="0"/>
              <a:t>Franchise model</a:t>
            </a:r>
          </a:p>
          <a:p>
            <a:pPr lvl="0"/>
            <a:r>
              <a:rPr lang="en-US" sz="2800" dirty="0" err="1" smtClean="0"/>
              <a:t>Freemium</a:t>
            </a:r>
            <a:r>
              <a:rPr lang="en-US" sz="2800" dirty="0" smtClean="0"/>
              <a:t> model – Free basic service charge for premium service</a:t>
            </a:r>
          </a:p>
          <a:p>
            <a:r>
              <a:rPr lang="en-US" sz="2800" dirty="0" smtClean="0"/>
              <a:t>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usiness-Model-Canvas basic.jpg"/>
          <p:cNvPicPr>
            <a:picLocks noChangeAspect="1"/>
          </p:cNvPicPr>
          <p:nvPr/>
        </p:nvPicPr>
        <p:blipFill>
          <a:blip r:embed="rId2" cstate="print"/>
          <a:stretch>
            <a:fillRect/>
          </a:stretch>
        </p:blipFill>
        <p:spPr>
          <a:xfrm>
            <a:off x="247650" y="1529267"/>
            <a:ext cx="8896350" cy="5328733"/>
          </a:xfrm>
          <a:prstGeom prst="rect">
            <a:avLst/>
          </a:prstGeom>
        </p:spPr>
      </p:pic>
      <p:sp>
        <p:nvSpPr>
          <p:cNvPr id="2" name="Title 1"/>
          <p:cNvSpPr>
            <a:spLocks noGrp="1"/>
          </p:cNvSpPr>
          <p:nvPr>
            <p:ph type="title"/>
          </p:nvPr>
        </p:nvSpPr>
        <p:spPr/>
        <p:txBody>
          <a:bodyPr/>
          <a:lstStyle/>
          <a:p>
            <a:endParaRPr lang="en-US"/>
          </a:p>
        </p:txBody>
      </p:sp>
      <p:sp>
        <p:nvSpPr>
          <p:cNvPr id="4" name="Picture Placeholder 3"/>
          <p:cNvSpPr>
            <a:spLocks noGrp="1"/>
          </p:cNvSpPr>
          <p:nvPr>
            <p:ph type="pic" sz="quarter" idx="12"/>
          </p:nvPr>
        </p:nvSpPr>
        <p:spPr>
          <a:xfrm>
            <a:off x="90446" y="1186962"/>
            <a:ext cx="9144000" cy="6204437"/>
          </a:xfrm>
        </p:spPr>
      </p:sp>
    </p:spTree>
    <p:extLst>
      <p:ext uri="{BB962C8B-B14F-4D97-AF65-F5344CB8AC3E}">
        <p14:creationId xmlns:p14="http://schemas.microsoft.com/office/powerpoint/2010/main" val="29420781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229600" cy="1143000"/>
          </a:xfrm>
        </p:spPr>
        <p:txBody>
          <a:bodyPr>
            <a:normAutofit/>
          </a:bodyPr>
          <a:lstStyle/>
          <a:p>
            <a:r>
              <a:rPr lang="en-US" sz="3600" b="1" dirty="0" smtClean="0"/>
              <a:t>Financial Plan</a:t>
            </a:r>
            <a:endParaRPr lang="en-US" sz="3600" b="1" dirty="0"/>
          </a:p>
        </p:txBody>
      </p:sp>
      <p:sp>
        <p:nvSpPr>
          <p:cNvPr id="3" name="Content Placeholder 2"/>
          <p:cNvSpPr>
            <a:spLocks noGrp="1"/>
          </p:cNvSpPr>
          <p:nvPr>
            <p:ph idx="1"/>
          </p:nvPr>
        </p:nvSpPr>
        <p:spPr>
          <a:xfrm>
            <a:off x="381000" y="1371600"/>
            <a:ext cx="8458200" cy="5486400"/>
          </a:xfrm>
        </p:spPr>
        <p:txBody>
          <a:bodyPr>
            <a:normAutofit fontScale="25000" lnSpcReduction="20000"/>
          </a:bodyPr>
          <a:lstStyle/>
          <a:p>
            <a:pPr>
              <a:buNone/>
            </a:pPr>
            <a:r>
              <a:rPr lang="en-US" sz="11200" dirty="0" smtClean="0"/>
              <a:t>Four Steps to build a financial plan:</a:t>
            </a:r>
            <a:endParaRPr lang="en-US" sz="11200" b="1" dirty="0" smtClean="0"/>
          </a:p>
          <a:p>
            <a:pPr>
              <a:buNone/>
            </a:pPr>
            <a:r>
              <a:rPr lang="en-US" sz="11200" b="1" dirty="0" smtClean="0"/>
              <a:t>1</a:t>
            </a:r>
            <a:r>
              <a:rPr lang="en-US" sz="11200" dirty="0" smtClean="0"/>
              <a:t>. Sales Forecast</a:t>
            </a:r>
          </a:p>
          <a:p>
            <a:pPr>
              <a:buNone/>
            </a:pPr>
            <a:r>
              <a:rPr lang="en-US" sz="11200" dirty="0" smtClean="0"/>
              <a:t>    - Time Frame – two or three years</a:t>
            </a:r>
          </a:p>
          <a:p>
            <a:pPr>
              <a:buNone/>
            </a:pPr>
            <a:r>
              <a:rPr lang="en-US" sz="11200" dirty="0"/>
              <a:t> </a:t>
            </a:r>
            <a:r>
              <a:rPr lang="en-US" sz="11200" dirty="0" smtClean="0"/>
              <a:t>   - Assumptions about sales per customer, number of customers    </a:t>
            </a:r>
          </a:p>
          <a:p>
            <a:pPr>
              <a:buNone/>
            </a:pPr>
            <a:r>
              <a:rPr lang="en-US" sz="11200" dirty="0" smtClean="0"/>
              <a:t>      and growth rate of sales</a:t>
            </a:r>
          </a:p>
          <a:p>
            <a:pPr>
              <a:buNone/>
            </a:pPr>
            <a:r>
              <a:rPr lang="en-US" sz="11200" dirty="0"/>
              <a:t> </a:t>
            </a:r>
            <a:r>
              <a:rPr lang="en-US" sz="11200" dirty="0" smtClean="0"/>
              <a:t>   - Calculations of sales forecast.</a:t>
            </a:r>
          </a:p>
          <a:p>
            <a:pPr>
              <a:buNone/>
            </a:pPr>
            <a:r>
              <a:rPr lang="en-US" sz="11200" dirty="0" smtClean="0"/>
              <a:t>2. Cost Forecast</a:t>
            </a:r>
          </a:p>
          <a:p>
            <a:pPr>
              <a:buNone/>
            </a:pPr>
            <a:r>
              <a:rPr lang="en-US" sz="11200" dirty="0"/>
              <a:t> </a:t>
            </a:r>
            <a:r>
              <a:rPr lang="en-US" sz="11200" dirty="0" smtClean="0"/>
              <a:t>   - Assumptions about the cost of doing business in the specified </a:t>
            </a:r>
          </a:p>
          <a:p>
            <a:pPr>
              <a:buNone/>
            </a:pPr>
            <a:r>
              <a:rPr lang="en-US" sz="11200" dirty="0" smtClean="0"/>
              <a:t>       time frame .</a:t>
            </a:r>
          </a:p>
          <a:p>
            <a:pPr>
              <a:buNone/>
            </a:pPr>
            <a:r>
              <a:rPr lang="en-US" sz="11200" dirty="0"/>
              <a:t> </a:t>
            </a:r>
            <a:r>
              <a:rPr lang="en-US" sz="11200" dirty="0" smtClean="0"/>
              <a:t>   - Calculations of the costs associated with the project sales of step 1. </a:t>
            </a:r>
          </a:p>
          <a:p>
            <a:pPr>
              <a:buNone/>
            </a:pPr>
            <a:r>
              <a:rPr lang="en-US" b="1" dirty="0"/>
              <a:t> </a:t>
            </a:r>
            <a:r>
              <a:rPr lang="en-US" b="1" dirty="0" smtClean="0"/>
              <a:t>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620000" cy="167640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32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What </a:t>
            </a:r>
            <a:r>
              <a:rPr lang="en-US" sz="32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influences the development of entrepreneurial ecosystem ? </a:t>
            </a:r>
            <a:r>
              <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609600" y="2286000"/>
            <a:ext cx="7620000" cy="3810000"/>
          </a:xfrm>
        </p:spPr>
        <p:txBody>
          <a:bodyPr>
            <a:normAutofit/>
          </a:bodyPr>
          <a:lstStyle/>
          <a:p>
            <a:endParaRPr lang="en-US" sz="2800" dirty="0" smtClean="0"/>
          </a:p>
          <a:p>
            <a:pPr marL="114300" indent="0">
              <a:buNone/>
            </a:pPr>
            <a:r>
              <a:rPr lang="en-US" sz="2800" dirty="0">
                <a:latin typeface="Baskerville Old Face" panose="02020602080505020303" pitchFamily="18" charset="0"/>
              </a:rPr>
              <a:t> </a:t>
            </a:r>
            <a:r>
              <a:rPr lang="en-US" sz="2800" dirty="0" smtClean="0">
                <a:latin typeface="Baskerville Old Face" panose="02020602080505020303" pitchFamily="18" charset="0"/>
              </a:rPr>
              <a:t>These factors are:</a:t>
            </a:r>
          </a:p>
          <a:p>
            <a:pPr lvl="1"/>
            <a:r>
              <a:rPr lang="en-US" sz="2600" dirty="0" smtClean="0">
                <a:latin typeface="Baskerville Old Face" panose="02020602080505020303" pitchFamily="18" charset="0"/>
              </a:rPr>
              <a:t>Economic condition of the nation</a:t>
            </a:r>
          </a:p>
          <a:p>
            <a:pPr lvl="1"/>
            <a:r>
              <a:rPr lang="en-US" sz="2800" dirty="0" smtClean="0">
                <a:latin typeface="Baskerville Old Face" panose="02020602080505020303" pitchFamily="18" charset="0"/>
              </a:rPr>
              <a:t>Education</a:t>
            </a:r>
          </a:p>
          <a:p>
            <a:pPr lvl="1"/>
            <a:r>
              <a:rPr lang="en-US" sz="2800" dirty="0" smtClean="0">
                <a:latin typeface="Baskerville Old Face" panose="02020602080505020303" pitchFamily="18" charset="0"/>
              </a:rPr>
              <a:t>Culture</a:t>
            </a:r>
          </a:p>
          <a:p>
            <a:endParaRPr lang="en-US" sz="2800" dirty="0"/>
          </a:p>
        </p:txBody>
      </p:sp>
    </p:spTree>
    <p:extLst>
      <p:ext uri="{BB962C8B-B14F-4D97-AF65-F5344CB8AC3E}">
        <p14:creationId xmlns:p14="http://schemas.microsoft.com/office/powerpoint/2010/main" val="14279414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3600" b="1" dirty="0" smtClean="0"/>
              <a:t>Financial Plan ( Contd.)</a:t>
            </a:r>
            <a:endParaRPr lang="en-US" sz="3600" b="1" dirty="0"/>
          </a:p>
        </p:txBody>
      </p:sp>
      <p:sp>
        <p:nvSpPr>
          <p:cNvPr id="3" name="Content Placeholder 2"/>
          <p:cNvSpPr>
            <a:spLocks noGrp="1"/>
          </p:cNvSpPr>
          <p:nvPr>
            <p:ph idx="1"/>
          </p:nvPr>
        </p:nvSpPr>
        <p:spPr>
          <a:xfrm>
            <a:off x="457200" y="1905000"/>
            <a:ext cx="8229600" cy="4525963"/>
          </a:xfrm>
        </p:spPr>
        <p:txBody>
          <a:bodyPr>
            <a:normAutofit/>
          </a:bodyPr>
          <a:lstStyle/>
          <a:p>
            <a:pPr>
              <a:buNone/>
            </a:pPr>
            <a:r>
              <a:rPr lang="en-US" dirty="0" smtClean="0"/>
              <a:t>3. Income and Cash flow forecast:</a:t>
            </a:r>
          </a:p>
          <a:p>
            <a:pPr>
              <a:buNone/>
            </a:pPr>
            <a:r>
              <a:rPr lang="en-US" dirty="0"/>
              <a:t> </a:t>
            </a:r>
            <a:r>
              <a:rPr lang="en-US" dirty="0" smtClean="0"/>
              <a:t>  - Estimation of income and costs on the </a:t>
            </a:r>
          </a:p>
          <a:p>
            <a:pPr>
              <a:buNone/>
            </a:pPr>
            <a:r>
              <a:rPr lang="en-US" dirty="0" smtClean="0"/>
              <a:t>     monthly basis over the time (CFIMITYM)</a:t>
            </a:r>
          </a:p>
          <a:p>
            <a:pPr>
              <a:buNone/>
            </a:pPr>
            <a:r>
              <a:rPr lang="en-US" dirty="0" smtClean="0"/>
              <a:t>4. Balance Sheet:</a:t>
            </a:r>
          </a:p>
          <a:p>
            <a:pPr>
              <a:buNone/>
            </a:pPr>
            <a:r>
              <a:rPr lang="en-US" dirty="0"/>
              <a:t> </a:t>
            </a:r>
            <a:r>
              <a:rPr lang="en-US" dirty="0" smtClean="0"/>
              <a:t>  - Estimation of assets, liabilities and  </a:t>
            </a:r>
          </a:p>
          <a:p>
            <a:pPr>
              <a:buNone/>
            </a:pPr>
            <a:r>
              <a:rPr lang="en-US" dirty="0" smtClean="0"/>
              <a:t>      shareholders' equity at a specific time.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a:bodyPr>
          <a:lstStyle/>
          <a:p>
            <a:r>
              <a:rPr lang="en-US" sz="3600" b="1" dirty="0" smtClean="0"/>
              <a:t>Exit and Failure. </a:t>
            </a:r>
            <a:endParaRPr lang="en-US" sz="3600" b="1" dirty="0"/>
          </a:p>
        </p:txBody>
      </p:sp>
      <p:sp>
        <p:nvSpPr>
          <p:cNvPr id="3" name="Content Placeholder 2"/>
          <p:cNvSpPr>
            <a:spLocks noGrp="1"/>
          </p:cNvSpPr>
          <p:nvPr>
            <p:ph idx="1"/>
          </p:nvPr>
        </p:nvSpPr>
        <p:spPr>
          <a:xfrm>
            <a:off x="457200" y="1905000"/>
            <a:ext cx="8229600" cy="4525963"/>
          </a:xfrm>
        </p:spPr>
        <p:txBody>
          <a:bodyPr>
            <a:normAutofit fontScale="85000" lnSpcReduction="20000"/>
          </a:bodyPr>
          <a:lstStyle/>
          <a:p>
            <a:pPr>
              <a:buNone/>
            </a:pPr>
            <a:r>
              <a:rPr lang="en-US" sz="3300" dirty="0" smtClean="0"/>
              <a:t>    </a:t>
            </a:r>
            <a:r>
              <a:rPr lang="en-US" sz="3300" b="1" dirty="0" smtClean="0"/>
              <a:t>Failure :  </a:t>
            </a:r>
          </a:p>
          <a:p>
            <a:r>
              <a:rPr lang="en-US" dirty="0" smtClean="0"/>
              <a:t>Failing to achieve a positive cash flow as per your plan. </a:t>
            </a:r>
          </a:p>
          <a:p>
            <a:r>
              <a:rPr lang="en-US" dirty="0" smtClean="0"/>
              <a:t>Set a time line and stick to it. </a:t>
            </a:r>
          </a:p>
          <a:p>
            <a:r>
              <a:rPr lang="en-US" dirty="0" smtClean="0"/>
              <a:t>Learn from the failure and then consider a new venture. </a:t>
            </a:r>
          </a:p>
          <a:p>
            <a:pPr>
              <a:buNone/>
            </a:pPr>
            <a:r>
              <a:rPr lang="en-US" sz="4200" dirty="0" smtClean="0"/>
              <a:t>   </a:t>
            </a:r>
            <a:r>
              <a:rPr lang="en-US" sz="3300" b="1" dirty="0" smtClean="0"/>
              <a:t>Exit Strategy :</a:t>
            </a:r>
          </a:p>
          <a:p>
            <a:r>
              <a:rPr lang="en-US" dirty="0" smtClean="0"/>
              <a:t>Plan it in advance </a:t>
            </a:r>
          </a:p>
          <a:p>
            <a:r>
              <a:rPr lang="en-US" dirty="0" smtClean="0"/>
              <a:t>VC</a:t>
            </a:r>
          </a:p>
          <a:p>
            <a:r>
              <a:rPr lang="en-US" dirty="0" smtClean="0"/>
              <a:t>Merger / Acquisition</a:t>
            </a:r>
          </a:p>
          <a:p>
            <a:r>
              <a:rPr lang="en-US" dirty="0" smtClean="0"/>
              <a:t>IPO.</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a:bodyPr>
          <a:lstStyle/>
          <a:p>
            <a:r>
              <a:rPr lang="en-US" sz="3600" b="1" dirty="0" smtClean="0"/>
              <a:t>Case Study</a:t>
            </a:r>
            <a:endParaRPr lang="en-US" sz="3600" b="1" dirty="0"/>
          </a:p>
        </p:txBody>
      </p:sp>
      <p:sp>
        <p:nvSpPr>
          <p:cNvPr id="3" name="Content Placeholder 2"/>
          <p:cNvSpPr>
            <a:spLocks noGrp="1"/>
          </p:cNvSpPr>
          <p:nvPr>
            <p:ph idx="1"/>
          </p:nvPr>
        </p:nvSpPr>
        <p:spPr>
          <a:xfrm>
            <a:off x="533400" y="1905000"/>
            <a:ext cx="8229600" cy="4525963"/>
          </a:xfrm>
        </p:spPr>
        <p:txBody>
          <a:bodyPr/>
          <a:lstStyle/>
          <a:p>
            <a:r>
              <a:rPr lang="en-US" dirty="0" smtClean="0"/>
              <a:t>We will focus on Pakistan’s population living below the poverty line:</a:t>
            </a:r>
          </a:p>
          <a:p>
            <a:r>
              <a:rPr lang="en-US" dirty="0" smtClean="0"/>
              <a:t>Almost 100 Million</a:t>
            </a:r>
          </a:p>
          <a:p>
            <a:r>
              <a:rPr lang="en-US" dirty="0" smtClean="0"/>
              <a:t>Wage earner 50 M</a:t>
            </a:r>
          </a:p>
          <a:p>
            <a:r>
              <a:rPr lang="en-US" dirty="0" smtClean="0"/>
              <a:t>Disposal Income : Rs 1,000 M / Day</a:t>
            </a:r>
          </a:p>
          <a:p>
            <a:r>
              <a:rPr lang="en-US" dirty="0" smtClean="0"/>
              <a:t>Unmet Needs</a:t>
            </a:r>
          </a:p>
          <a:p>
            <a:r>
              <a:rPr lang="en-US" dirty="0" smtClean="0"/>
              <a:t>Education, Health Care, Food, Shelter, Jobs.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sz="3600" b="1" dirty="0" smtClean="0"/>
              <a:t>Case Study (Contd.)</a:t>
            </a:r>
            <a:endParaRPr lang="en-US" sz="3600" dirty="0"/>
          </a:p>
        </p:txBody>
      </p:sp>
      <p:sp>
        <p:nvSpPr>
          <p:cNvPr id="3" name="Content Placeholder 2"/>
          <p:cNvSpPr>
            <a:spLocks noGrp="1"/>
          </p:cNvSpPr>
          <p:nvPr>
            <p:ph idx="1"/>
          </p:nvPr>
        </p:nvSpPr>
        <p:spPr>
          <a:xfrm>
            <a:off x="457200" y="2057400"/>
            <a:ext cx="8229600" cy="4525963"/>
          </a:xfrm>
        </p:spPr>
        <p:txBody>
          <a:bodyPr/>
          <a:lstStyle/>
          <a:p>
            <a:r>
              <a:rPr lang="en-US" dirty="0" smtClean="0"/>
              <a:t>Tata Tablet Rs 1,200/-</a:t>
            </a:r>
          </a:p>
          <a:p>
            <a:r>
              <a:rPr lang="en-US" dirty="0" smtClean="0"/>
              <a:t>Education :  Literacy</a:t>
            </a:r>
          </a:p>
          <a:p>
            <a:r>
              <a:rPr lang="en-US" dirty="0" smtClean="0"/>
              <a:t>Health Care : </a:t>
            </a:r>
            <a:r>
              <a:rPr lang="en-US" dirty="0" err="1" smtClean="0"/>
              <a:t>Telemed</a:t>
            </a:r>
            <a:r>
              <a:rPr lang="en-US" dirty="0" smtClean="0"/>
              <a:t> </a:t>
            </a:r>
          </a:p>
          <a:p>
            <a:r>
              <a:rPr lang="en-US" dirty="0" smtClean="0"/>
              <a:t>Jobs : Training and placement</a:t>
            </a:r>
          </a:p>
          <a:p>
            <a:r>
              <a:rPr lang="en-US" dirty="0" smtClean="0"/>
              <a:t>Shelter : Low Cost housing</a:t>
            </a:r>
          </a:p>
          <a:p>
            <a:r>
              <a:rPr lang="en-US" dirty="0" smtClean="0"/>
              <a:t>Food : Home Farming, Animal Farming through Micro financing.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1143000"/>
          </a:xfrm>
        </p:spPr>
        <p:txBody>
          <a:bodyPr>
            <a:normAutofit/>
          </a:bodyPr>
          <a:lstStyle/>
          <a:p>
            <a:r>
              <a:rPr lang="en-US" sz="3600" b="1" dirty="0" smtClean="0"/>
              <a:t>Assignment. </a:t>
            </a:r>
            <a:endParaRPr lang="en-US" sz="3600" b="1" dirty="0"/>
          </a:p>
        </p:txBody>
      </p:sp>
      <p:sp>
        <p:nvSpPr>
          <p:cNvPr id="3" name="Content Placeholder 2"/>
          <p:cNvSpPr>
            <a:spLocks noGrp="1"/>
          </p:cNvSpPr>
          <p:nvPr>
            <p:ph idx="1"/>
          </p:nvPr>
        </p:nvSpPr>
        <p:spPr>
          <a:xfrm>
            <a:off x="457200" y="2362200"/>
            <a:ext cx="8229600" cy="2895600"/>
          </a:xfrm>
        </p:spPr>
        <p:txBody>
          <a:bodyPr/>
          <a:lstStyle/>
          <a:p>
            <a:pPr marL="514350" indent="-514350">
              <a:buAutoNum type="arabicPeriod"/>
            </a:pPr>
            <a:r>
              <a:rPr lang="en-US" dirty="0" smtClean="0"/>
              <a:t>Concept Paper on your project. ( 1 hour)</a:t>
            </a:r>
          </a:p>
          <a:p>
            <a:pPr marL="514350" indent="-514350">
              <a:buAutoNum type="arabicPeriod"/>
            </a:pPr>
            <a:r>
              <a:rPr lang="en-US" dirty="0" smtClean="0"/>
              <a:t>Prepare a five slide presentation ( 20 </a:t>
            </a:r>
            <a:r>
              <a:rPr lang="en-US" dirty="0" err="1" smtClean="0"/>
              <a:t>mins</a:t>
            </a:r>
            <a:r>
              <a:rPr lang="en-US" dirty="0" smtClean="0"/>
              <a:t> )</a:t>
            </a:r>
          </a:p>
          <a:p>
            <a:pPr marL="514350" indent="-514350">
              <a:buAutoNum type="arabicPeriod"/>
            </a:pPr>
            <a:r>
              <a:rPr lang="en-US" dirty="0" smtClean="0"/>
              <a:t>A three minute presentation tomorrow morning.  ( 3 rehearsals )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19400"/>
            <a:ext cx="8229600" cy="1143000"/>
          </a:xfrm>
        </p:spPr>
        <p:txBody>
          <a:bodyPr>
            <a:normAutofit fontScale="90000"/>
          </a:bodyPr>
          <a:lstStyle/>
          <a:p>
            <a:r>
              <a:rPr lang="en-US" b="1" dirty="0" smtClean="0"/>
              <a:t>Thank You and see you tomorrow </a:t>
            </a:r>
            <a:r>
              <a:rPr lang="en-US" b="1" dirty="0" err="1" smtClean="0"/>
              <a:t>InshaAllah</a:t>
            </a:r>
            <a:r>
              <a:rPr lang="en-US" b="1" dirty="0" smtClean="0"/>
              <a:t>. </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620000" cy="152400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The </a:t>
            </a:r>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9 </a:t>
            </a: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leading Arab economies</a:t>
            </a:r>
            <a:b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1980 and 2000</a:t>
            </a: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r>
              <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228600" y="2316115"/>
            <a:ext cx="8229600" cy="4525963"/>
          </a:xfrm>
        </p:spPr>
        <p:txBody>
          <a:bodyPr>
            <a:normAutofit/>
          </a:bodyPr>
          <a:lstStyle/>
          <a:p>
            <a:r>
              <a:rPr lang="en-US" sz="2800" dirty="0" smtClean="0">
                <a:latin typeface="Baskerville Old Face" panose="02020602080505020303" pitchFamily="18" charset="0"/>
              </a:rPr>
              <a:t>High growth rate</a:t>
            </a:r>
          </a:p>
          <a:p>
            <a:r>
              <a:rPr lang="en-US" sz="2800" dirty="0" smtClean="0">
                <a:latin typeface="Baskerville Old Face" panose="02020602080505020303" pitchFamily="18" charset="0"/>
              </a:rPr>
              <a:t>Education </a:t>
            </a:r>
          </a:p>
          <a:p>
            <a:r>
              <a:rPr lang="en-US" sz="2800" dirty="0" smtClean="0">
                <a:latin typeface="Baskerville Old Face" panose="02020602080505020303" pitchFamily="18" charset="0"/>
              </a:rPr>
              <a:t>Steady development</a:t>
            </a:r>
          </a:p>
          <a:p>
            <a:r>
              <a:rPr lang="en-US" sz="2800" dirty="0" smtClean="0">
                <a:latin typeface="Baskerville Old Face" panose="02020602080505020303" pitchFamily="18" charset="0"/>
              </a:rPr>
              <a:t>Oil wealth </a:t>
            </a:r>
          </a:p>
          <a:p>
            <a:r>
              <a:rPr lang="en-US" sz="2800" dirty="0" smtClean="0">
                <a:latin typeface="Baskerville Old Face" panose="02020602080505020303" pitchFamily="18" charset="0"/>
              </a:rPr>
              <a:t>One would expect to have more entrepreneurs in      the region.      </a:t>
            </a:r>
          </a:p>
          <a:p>
            <a:endParaRPr lang="en-US" sz="2800" dirty="0" smtClean="0">
              <a:latin typeface="Baskerville Old Face" panose="02020602080505020303" pitchFamily="18" charset="0"/>
            </a:endParaRPr>
          </a:p>
          <a:p>
            <a:endParaRPr lang="en-US" sz="2800" dirty="0" smtClean="0">
              <a:latin typeface="Baskerville Old Face" panose="02020602080505020303" pitchFamily="18" charset="0"/>
            </a:endParaRPr>
          </a:p>
          <a:p>
            <a:endParaRPr lang="en-US" sz="2800" dirty="0">
              <a:latin typeface="Baskerville Old Face" panose="02020602080505020303" pitchFamily="18" charset="0"/>
            </a:endParaRPr>
          </a:p>
        </p:txBody>
      </p:sp>
    </p:spTree>
    <p:extLst>
      <p:ext uri="{BB962C8B-B14F-4D97-AF65-F5344CB8AC3E}">
        <p14:creationId xmlns:p14="http://schemas.microsoft.com/office/powerpoint/2010/main" val="2235316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3200" dirty="0" smtClean="0">
              <a:latin typeface="Baskerville Old Face" panose="02020602080505020303" pitchFamily="18" charset="0"/>
            </a:endParaRPr>
          </a:p>
          <a:p>
            <a:endParaRPr lang="en-US" sz="3200" dirty="0" smtClean="0">
              <a:latin typeface="Baskerville Old Face" panose="02020602080505020303" pitchFamily="18" charset="0"/>
            </a:endParaRPr>
          </a:p>
          <a:p>
            <a:r>
              <a:rPr lang="en-US" sz="3200" dirty="0" smtClean="0">
                <a:latin typeface="Baskerville Old Face" panose="02020602080505020303" pitchFamily="18" charset="0"/>
              </a:rPr>
              <a:t>370 patents were registered – 20 YEARS</a:t>
            </a:r>
          </a:p>
          <a:p>
            <a:r>
              <a:rPr lang="en-US" sz="3200" dirty="0" smtClean="0">
                <a:latin typeface="Baskerville Old Face" panose="02020602080505020303" pitchFamily="18" charset="0"/>
              </a:rPr>
              <a:t>Bell Labs   - 27000 active patents</a:t>
            </a:r>
            <a:endParaRPr lang="en-US" sz="3200" dirty="0">
              <a:latin typeface="Baskerville Old Face" panose="02020602080505020303" pitchFamily="18" charset="0"/>
            </a:endParaRPr>
          </a:p>
        </p:txBody>
      </p:sp>
    </p:spTree>
    <p:extLst>
      <p:ext uri="{BB962C8B-B14F-4D97-AF65-F5344CB8AC3E}">
        <p14:creationId xmlns:p14="http://schemas.microsoft.com/office/powerpoint/2010/main" val="240889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620000" cy="4800600"/>
          </a:xfrm>
        </p:spPr>
        <p:txBody>
          <a:bodyPr>
            <a:normAutofit/>
          </a:bodyPr>
          <a:lstStyle/>
          <a:p>
            <a:r>
              <a:rPr lang="en-US" sz="2800" dirty="0" smtClean="0">
                <a:latin typeface="Baskerville Old Face" panose="02020602080505020303" pitchFamily="18" charset="0"/>
              </a:rPr>
              <a:t>"Hofstede dimensions".</a:t>
            </a:r>
          </a:p>
          <a:p>
            <a:endParaRPr lang="en-US" sz="2800" dirty="0" smtClean="0">
              <a:latin typeface="Baskerville Old Face" panose="02020602080505020303" pitchFamily="18" charset="0"/>
            </a:endParaRPr>
          </a:p>
          <a:p>
            <a:r>
              <a:rPr lang="en-US" sz="2800" dirty="0" smtClean="0">
                <a:latin typeface="Baskerville Old Face" panose="02020602080505020303" pitchFamily="18" charset="0"/>
              </a:rPr>
              <a:t>Study conducted on 100,000 employees</a:t>
            </a:r>
          </a:p>
          <a:p>
            <a:endParaRPr lang="en-US" sz="2800" dirty="0">
              <a:latin typeface="Baskerville Old Face" panose="02020602080505020303" pitchFamily="18" charset="0"/>
            </a:endParaRPr>
          </a:p>
          <a:p>
            <a:r>
              <a:rPr lang="en-US" sz="2800" dirty="0" smtClean="0">
                <a:latin typeface="Baskerville Old Face" panose="02020602080505020303" pitchFamily="18" charset="0"/>
              </a:rPr>
              <a:t>IBM</a:t>
            </a:r>
          </a:p>
          <a:p>
            <a:endParaRPr lang="en-US" sz="2800" dirty="0" smtClean="0">
              <a:latin typeface="Baskerville Old Face" panose="02020602080505020303" pitchFamily="18" charset="0"/>
            </a:endParaRPr>
          </a:p>
          <a:p>
            <a:r>
              <a:rPr lang="en-US" sz="2800" dirty="0" smtClean="0">
                <a:latin typeface="Baskerville Old Face" panose="02020602080505020303" pitchFamily="18" charset="0"/>
              </a:rPr>
              <a:t>6 Distinct Factors – Explain behaviors in different Cultures. </a:t>
            </a:r>
          </a:p>
          <a:p>
            <a:endParaRPr lang="en-US" sz="2800" dirty="0">
              <a:latin typeface="Baskerville Old Face" panose="02020602080505020303" pitchFamily="18" charset="0"/>
            </a:endParaRPr>
          </a:p>
        </p:txBody>
      </p:sp>
    </p:spTree>
    <p:extLst>
      <p:ext uri="{BB962C8B-B14F-4D97-AF65-F5344CB8AC3E}">
        <p14:creationId xmlns:p14="http://schemas.microsoft.com/office/powerpoint/2010/main" val="656635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3000"/>
            <a:ext cx="7696200" cy="5867400"/>
          </a:xfrm>
        </p:spPr>
        <p:txBody>
          <a:bodyPr>
            <a:noAutofit/>
          </a:bodyPr>
          <a:lstStyle/>
          <a:p>
            <a:r>
              <a:rPr lang="en-US" sz="2800" b="1" dirty="0" smtClean="0">
                <a:ln w="1905">
                  <a:solidFill>
                    <a:schemeClr val="tx1"/>
                  </a:solidFill>
                </a:ln>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Baskerville Old Face" panose="02020602080505020303" pitchFamily="18" charset="0"/>
              </a:rPr>
              <a:t> </a:t>
            </a:r>
            <a:r>
              <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rPr>
              <a:t>Individualism vs. Collectivism</a:t>
            </a:r>
          </a:p>
          <a:p>
            <a:endPar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endParaRPr>
          </a:p>
          <a:p>
            <a:r>
              <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rPr>
              <a:t> Masculinity vs. Femininity</a:t>
            </a:r>
          </a:p>
          <a:p>
            <a:endPar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endParaRPr>
          </a:p>
          <a:p>
            <a:r>
              <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rPr>
              <a:t>High vs. low power distance</a:t>
            </a:r>
          </a:p>
          <a:p>
            <a:endPar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endParaRPr>
          </a:p>
          <a:p>
            <a:r>
              <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rPr>
              <a:t>High vs. low uncertainty avoidance. </a:t>
            </a:r>
          </a:p>
          <a:p>
            <a:endPar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endParaRPr>
          </a:p>
          <a:p>
            <a:r>
              <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rPr>
              <a:t>Long-term versus short-term orientation (LTO)</a:t>
            </a:r>
          </a:p>
          <a:p>
            <a:pPr marL="0" indent="0">
              <a:buNone/>
            </a:pPr>
            <a:endParaRPr lang="en-US" sz="2400" b="1" dirty="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endParaRPr>
          </a:p>
          <a:p>
            <a:r>
              <a:rPr lang="en-US" sz="2400" b="1" dirty="0" smtClean="0">
                <a:ln w="1905">
                  <a:solidFill>
                    <a:schemeClr val="tx1"/>
                  </a:solidFill>
                </a:ln>
                <a:solidFill>
                  <a:srgbClr val="002060"/>
                </a:solidFill>
                <a:effectLst>
                  <a:innerShdw blurRad="69850" dist="43180" dir="5400000">
                    <a:srgbClr val="000000">
                      <a:alpha val="65000"/>
                    </a:srgbClr>
                  </a:innerShdw>
                </a:effectLst>
                <a:latin typeface="Baskerville Old Face" panose="02020602080505020303" pitchFamily="18" charset="0"/>
              </a:rPr>
              <a:t>Indulgence versus Restraint (IVR) </a:t>
            </a:r>
          </a:p>
          <a:p>
            <a:pPr>
              <a:buNone/>
            </a:pPr>
            <a:endParaRPr lang="en-US" sz="2800" dirty="0" smtClean="0">
              <a:latin typeface="Baskerville Old Face" panose="02020602080505020303" pitchFamily="18" charset="0"/>
            </a:endParaRPr>
          </a:p>
          <a:p>
            <a:endParaRPr lang="en-US" sz="2800" dirty="0">
              <a:latin typeface="Baskerville Old Face" panose="02020602080505020303" pitchFamily="18" charset="0"/>
            </a:endParaRPr>
          </a:p>
        </p:txBody>
      </p:sp>
    </p:spTree>
    <p:extLst>
      <p:ext uri="{BB962C8B-B14F-4D97-AF65-F5344CB8AC3E}">
        <p14:creationId xmlns:p14="http://schemas.microsoft.com/office/powerpoint/2010/main" val="465747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9248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Individualism vs. Collectivism</a:t>
            </a: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152400" y="1524000"/>
            <a:ext cx="8389961" cy="4800600"/>
          </a:xfrm>
        </p:spPr>
        <p:txBody>
          <a:bodyPr>
            <a:noAutofit/>
          </a:bodyPr>
          <a:lstStyle/>
          <a:p>
            <a:pPr>
              <a:buNone/>
            </a:pPr>
            <a:endParaRPr lang="en-US" sz="1000" b="1" dirty="0" smtClean="0">
              <a:latin typeface="Baskerville Old Face" panose="02020602080505020303" pitchFamily="18" charset="0"/>
            </a:endParaRPr>
          </a:p>
          <a:p>
            <a:r>
              <a:rPr lang="en-US" sz="2400" dirty="0" smtClean="0">
                <a:latin typeface="Baskerville Old Face" panose="02020602080505020303" pitchFamily="18" charset="0"/>
              </a:rPr>
              <a:t>This dimension measures the amount of emphasis a society places on "individual" achievement over "group" achievement. </a:t>
            </a:r>
          </a:p>
          <a:p>
            <a:pPr>
              <a:buNone/>
            </a:pPr>
            <a:endParaRPr lang="en-US" sz="2400" dirty="0" smtClean="0">
              <a:latin typeface="Baskerville Old Face" panose="02020602080505020303" pitchFamily="18" charset="0"/>
            </a:endParaRPr>
          </a:p>
          <a:p>
            <a:r>
              <a:rPr lang="en-US" sz="2400" dirty="0" smtClean="0">
                <a:latin typeface="Baskerville Old Face" panose="02020602080505020303" pitchFamily="18" charset="0"/>
              </a:rPr>
              <a:t>The natural finding that Individualistic cultures tend to have more entrepreneurial activities comes as "no surprise". </a:t>
            </a:r>
          </a:p>
          <a:p>
            <a:endParaRPr lang="en-US" sz="2400" dirty="0" smtClean="0">
              <a:latin typeface="Baskerville Old Face" panose="02020602080505020303" pitchFamily="18" charset="0"/>
            </a:endParaRPr>
          </a:p>
          <a:p>
            <a:r>
              <a:rPr lang="en-US" sz="2400" dirty="0" smtClean="0">
                <a:latin typeface="Baskerville Old Face" panose="02020602080505020303" pitchFamily="18" charset="0"/>
              </a:rPr>
              <a:t>Is this true that we in Pakistan rather emphasize group values over individual success.</a:t>
            </a:r>
          </a:p>
          <a:p>
            <a:endParaRPr lang="en-US" sz="1000" dirty="0" smtClean="0">
              <a:latin typeface="Baskerville Old Face" panose="02020602080505020303" pitchFamily="18" charset="0"/>
            </a:endParaRPr>
          </a:p>
          <a:p>
            <a:endParaRPr lang="en-US" sz="1000" dirty="0" smtClean="0">
              <a:latin typeface="Baskerville Old Face" panose="02020602080505020303" pitchFamily="18" charset="0"/>
            </a:endParaRPr>
          </a:p>
          <a:p>
            <a:pPr>
              <a:buNone/>
            </a:pPr>
            <a:r>
              <a:rPr lang="en-US" sz="1000" dirty="0" smtClean="0">
                <a:latin typeface="Baskerville Old Face" panose="02020602080505020303" pitchFamily="18" charset="0"/>
              </a:rPr>
              <a:t/>
            </a:r>
            <a:br>
              <a:rPr lang="en-US" sz="1000" dirty="0" smtClean="0">
                <a:latin typeface="Baskerville Old Face" panose="02020602080505020303" pitchFamily="18" charset="0"/>
              </a:rPr>
            </a:br>
            <a:endParaRPr lang="en-US" sz="1000" dirty="0">
              <a:latin typeface="Baskerville Old Face" panose="02020602080505020303" pitchFamily="18" charset="0"/>
            </a:endParaRPr>
          </a:p>
        </p:txBody>
      </p:sp>
    </p:spTree>
    <p:extLst>
      <p:ext uri="{BB962C8B-B14F-4D97-AF65-F5344CB8AC3E}">
        <p14:creationId xmlns:p14="http://schemas.microsoft.com/office/powerpoint/2010/main" val="2626592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TotalTime>
  <Words>1959</Words>
  <Application>Microsoft Office PowerPoint</Application>
  <PresentationFormat>On-screen Show (4:3)</PresentationFormat>
  <Paragraphs>326</Paragraphs>
  <Slides>45</Slides>
  <Notes>8</Notes>
  <HiddenSlides>0</HiddenSlides>
  <MMClips>0</MMClips>
  <ScaleCrop>false</ScaleCrop>
  <HeadingPairs>
    <vt:vector size="4" baseType="variant">
      <vt:variant>
        <vt:lpstr>Theme</vt:lpstr>
      </vt:variant>
      <vt:variant>
        <vt:i4>3</vt:i4>
      </vt:variant>
      <vt:variant>
        <vt:lpstr>Slide Titles</vt:lpstr>
      </vt:variant>
      <vt:variant>
        <vt:i4>45</vt:i4>
      </vt:variant>
    </vt:vector>
  </HeadingPairs>
  <TitlesOfParts>
    <vt:vector size="48" baseType="lpstr">
      <vt:lpstr>Office Theme</vt:lpstr>
      <vt:lpstr>Custom Design</vt:lpstr>
      <vt:lpstr>1_Custom Design</vt:lpstr>
      <vt:lpstr>   Workshop on Entrepreneuring for Engineers  Institute of Engineers , Karachi 23rd September 2017  </vt:lpstr>
      <vt:lpstr>How it all started ?</vt:lpstr>
      <vt:lpstr>      Entrepreneurial Culture </vt:lpstr>
      <vt:lpstr> What influences the development of entrepreneurial ecosystem ?  </vt:lpstr>
      <vt:lpstr>  The 9 leading Arab economies (1980 and 2000) </vt:lpstr>
      <vt:lpstr>PowerPoint Presentation</vt:lpstr>
      <vt:lpstr>PowerPoint Presentation</vt:lpstr>
      <vt:lpstr>PowerPoint Presentation</vt:lpstr>
      <vt:lpstr> Individualism vs. Collectivism:</vt:lpstr>
      <vt:lpstr> Masculinity vs. Femininity:</vt:lpstr>
      <vt:lpstr>High vs. Low power distance:</vt:lpstr>
      <vt:lpstr>Uncertainty avoidance:</vt:lpstr>
      <vt:lpstr>  Long-term vs. short-term orientation (LTO) </vt:lpstr>
      <vt:lpstr>Indulgence versus Restraint (IVR)</vt:lpstr>
      <vt:lpstr>  Team Exercise </vt:lpstr>
      <vt:lpstr>Why Prepare a Business Plan</vt:lpstr>
      <vt:lpstr>Typical R &amp; D Project.</vt:lpstr>
      <vt:lpstr>  R&amp;D Phase </vt:lpstr>
      <vt:lpstr>Typical R &amp; D Project.</vt:lpstr>
      <vt:lpstr>Next Steps</vt:lpstr>
      <vt:lpstr>Next Steps</vt:lpstr>
      <vt:lpstr>Entrepreneurial Approach.  </vt:lpstr>
      <vt:lpstr>Why Prepare a Business Plan</vt:lpstr>
      <vt:lpstr>Market</vt:lpstr>
      <vt:lpstr>Market</vt:lpstr>
      <vt:lpstr>Market Segmentation – Target Market.  </vt:lpstr>
      <vt:lpstr>PowerPoint Presentation</vt:lpstr>
      <vt:lpstr>  R&amp;D Phase </vt:lpstr>
      <vt:lpstr>Competitive Analysis.  </vt:lpstr>
      <vt:lpstr>Competitive Analysis ( Contd.)</vt:lpstr>
      <vt:lpstr>Competitive Analysis ( Contd.)</vt:lpstr>
      <vt:lpstr>Competitive Analysis ( Contd.)</vt:lpstr>
      <vt:lpstr>Features</vt:lpstr>
      <vt:lpstr>Go-to-market Strategy</vt:lpstr>
      <vt:lpstr>PowerPoint Presentation</vt:lpstr>
      <vt:lpstr>Business Model</vt:lpstr>
      <vt:lpstr>Business Model Examples</vt:lpstr>
      <vt:lpstr>PowerPoint Presentation</vt:lpstr>
      <vt:lpstr>Financial Plan</vt:lpstr>
      <vt:lpstr>Financial Plan ( Contd.)</vt:lpstr>
      <vt:lpstr>Exit and Failure. </vt:lpstr>
      <vt:lpstr>Case Study</vt:lpstr>
      <vt:lpstr>Case Study (Contd.)</vt:lpstr>
      <vt:lpstr>Assignment. </vt:lpstr>
      <vt:lpstr>Thank You and see you tomorrow InshaAllah.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Azhar Rizvi</dc:creator>
  <cp:lastModifiedBy>Dell</cp:lastModifiedBy>
  <cp:revision>18</cp:revision>
  <dcterms:created xsi:type="dcterms:W3CDTF">2012-05-03T15:43:18Z</dcterms:created>
  <dcterms:modified xsi:type="dcterms:W3CDTF">2017-09-23T10:01:49Z</dcterms:modified>
</cp:coreProperties>
</file>